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27"/>
  </p:notesMasterIdLst>
  <p:handoutMasterIdLst>
    <p:handoutMasterId r:id="rId28"/>
  </p:handoutMasterIdLst>
  <p:sldIdLst>
    <p:sldId id="338" r:id="rId5"/>
    <p:sldId id="294" r:id="rId6"/>
    <p:sldId id="339" r:id="rId7"/>
    <p:sldId id="352" r:id="rId8"/>
    <p:sldId id="354" r:id="rId9"/>
    <p:sldId id="345" r:id="rId10"/>
    <p:sldId id="369" r:id="rId11"/>
    <p:sldId id="303" r:id="rId12"/>
    <p:sldId id="353" r:id="rId13"/>
    <p:sldId id="355" r:id="rId14"/>
    <p:sldId id="342" r:id="rId15"/>
    <p:sldId id="305" r:id="rId16"/>
    <p:sldId id="370" r:id="rId17"/>
    <p:sldId id="372" r:id="rId18"/>
    <p:sldId id="347" r:id="rId19"/>
    <p:sldId id="367" r:id="rId20"/>
    <p:sldId id="358" r:id="rId21"/>
    <p:sldId id="364" r:id="rId22"/>
    <p:sldId id="350" r:id="rId23"/>
    <p:sldId id="362" r:id="rId24"/>
    <p:sldId id="371" r:id="rId25"/>
    <p:sldId id="375" r:id="rId26"/>
  </p:sldIdLst>
  <p:sldSz cx="9144000" cy="6858000" type="screen4x3"/>
  <p:notesSz cx="6797675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3923BB1-F7C4-44D4-A3B8-EAEB9E86CD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5F5F3B-4AB3-435A-8DC3-A3A9A9CA67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B62C3D-FF35-43DA-8544-2996DF16D417}" type="datetimeFigureOut">
              <a:rPr lang="de-DE" altLang="de-DE"/>
              <a:pPr>
                <a:defRPr/>
              </a:pPr>
              <a:t>03.12.2025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CD8DD1-FA1E-4745-9625-41DD80B62E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7A5B40-9DB4-43FE-8185-DD30D4B1A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6858D13-01C6-4677-9FC2-F554717A986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A403B55-EC8A-4951-B9CE-3AE1C51054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5BCB4C-2999-4E69-BD3A-9D07D95B62E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EB948C-62B0-4085-940E-E68EEA2122EC}" type="datetimeFigureOut">
              <a:rPr lang="de-DE" altLang="de-DE"/>
              <a:pPr>
                <a:defRPr/>
              </a:pPr>
              <a:t>03.12.2025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3E2FCA46-E1C7-4B1F-A48C-C85EC1B382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7CC2456D-E2F6-42BE-AE7E-FBDAFC025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FB9F50-F463-42C1-B32F-AE05DFDA04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3DB9BC-FB86-4A86-A5B1-2F8A14340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86107E-B646-482C-808F-51C084CCEE7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>
            <a:extLst>
              <a:ext uri="{FF2B5EF4-FFF2-40B4-BE49-F238E27FC236}">
                <a16:creationId xmlns:a16="http://schemas.microsoft.com/office/drawing/2014/main" id="{DBA42201-63CB-42EC-A411-BC71F89BB5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>
            <a:extLst>
              <a:ext uri="{FF2B5EF4-FFF2-40B4-BE49-F238E27FC236}">
                <a16:creationId xmlns:a16="http://schemas.microsoft.com/office/drawing/2014/main" id="{E53A97AA-A7CA-43FF-8B6C-AC38A4B866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3316" name="Foliennummernplatzhalter 3">
            <a:extLst>
              <a:ext uri="{FF2B5EF4-FFF2-40B4-BE49-F238E27FC236}">
                <a16:creationId xmlns:a16="http://schemas.microsoft.com/office/drawing/2014/main" id="{9B43B0FE-DE4B-4E07-8930-869E88EAF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518CD2E-0A05-4D9C-93CC-D4870D6B10FC}" type="slidenum">
              <a:rPr lang="de-DE" altLang="de-DE" sz="1200"/>
              <a:pPr/>
              <a:t>2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>
            <a:extLst>
              <a:ext uri="{FF2B5EF4-FFF2-40B4-BE49-F238E27FC236}">
                <a16:creationId xmlns:a16="http://schemas.microsoft.com/office/drawing/2014/main" id="{103138D8-8C40-4162-BA2B-3F9293E9E4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>
            <a:extLst>
              <a:ext uri="{FF2B5EF4-FFF2-40B4-BE49-F238E27FC236}">
                <a16:creationId xmlns:a16="http://schemas.microsoft.com/office/drawing/2014/main" id="{EBD30F34-890E-46C9-9A13-DB6B122CE5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5364" name="Foliennummernplatzhalter 3">
            <a:extLst>
              <a:ext uri="{FF2B5EF4-FFF2-40B4-BE49-F238E27FC236}">
                <a16:creationId xmlns:a16="http://schemas.microsoft.com/office/drawing/2014/main" id="{CC0A584C-74B5-42B0-BF9D-0B6A0C2A95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D3C9093-3FEE-4310-B571-3CCD10D72FD1}" type="slidenum">
              <a:rPr lang="de-DE" altLang="de-DE" sz="1200"/>
              <a:pPr/>
              <a:t>3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17623E7C-9D71-42DC-BE8B-716D0C34D9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3D0C753E-EAC1-4C36-8F10-98615DA171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995F45C1-2DD0-4106-86AC-9A7082A3E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D6D7A49-7D39-488C-AC2D-F554960BA2B4}" type="slidenum">
              <a:rPr lang="de-DE" altLang="de-DE" sz="1200"/>
              <a:pPr/>
              <a:t>10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>
            <a:extLst>
              <a:ext uri="{FF2B5EF4-FFF2-40B4-BE49-F238E27FC236}">
                <a16:creationId xmlns:a16="http://schemas.microsoft.com/office/drawing/2014/main" id="{9B7A6D98-0E6A-4212-84EA-D8F9267C92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>
            <a:extLst>
              <a:ext uri="{FF2B5EF4-FFF2-40B4-BE49-F238E27FC236}">
                <a16:creationId xmlns:a16="http://schemas.microsoft.com/office/drawing/2014/main" id="{F0E82454-CC15-4120-837D-D3744613BB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5604" name="Foliennummernplatzhalter 3">
            <a:extLst>
              <a:ext uri="{FF2B5EF4-FFF2-40B4-BE49-F238E27FC236}">
                <a16:creationId xmlns:a16="http://schemas.microsoft.com/office/drawing/2014/main" id="{450E2064-40F0-41B1-8A51-65258E612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189D0DD-F072-4B7F-8E4F-157B59D78685}" type="slidenum">
              <a:rPr lang="de-DE" altLang="de-DE" sz="1200"/>
              <a:pPr/>
              <a:t>11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2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6762FB-1354-4394-9A36-20C8ED4D932F}" type="slidenum">
              <a:rPr lang="de-DE" altLang="de-D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8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4851B30-2930-4B6A-8E19-EE59557541E1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C0AB8DA-5C7F-4EB1-9791-FA172E3FFD23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F7879DFA-6536-4488-8858-EA7710614FDD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/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04E828-9D1D-4558-B3C5-B9B8A63F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AA230-F670-4711-8F43-44E627A7CBE9}" type="datetime1">
              <a:rPr lang="de-DE" altLang="de-DE" smtClean="0"/>
              <a:t>03.12.2025</a:t>
            </a:fld>
            <a:endParaRPr lang="en-US" alt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F88629-844F-49D7-AD53-342C75E1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Staatliche Realschule Geretsried © 2026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488A94-1D67-4515-8F87-3E24BB7F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4D5AD-3EEA-4CC7-B013-5E189ED15BA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8611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533AD-D67F-476C-9E12-64EF226F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2A04-5968-4DDE-9905-7BF11D2571A5}" type="datetime1">
              <a:rPr lang="de-DE" altLang="de-DE" smtClean="0"/>
              <a:t>03.12.2025</a:t>
            </a:fld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D1BBA-3B71-4325-BB45-FBEED0B5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8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Staatliche Realschule Geretsried © 2026</a:t>
            </a:r>
            <a:endParaRPr lang="en-US" sz="800" cap="none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9EA11-2C05-4662-8AA0-16AB2F3A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36BED-38F9-4A97-A778-2EC3CA6290D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6116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D2B8E6E-770D-42F0-9D94-57B80B6540DD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9DAEA42-0AA5-481A-A140-752CEEE71661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EC4DCEB-9158-415F-84BF-CE6620A7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7801-BE74-452F-9F4A-FC72617C45BC}" type="datetime1">
              <a:rPr lang="de-DE" altLang="de-DE" smtClean="0"/>
              <a:t>03.12.2025</a:t>
            </a:fld>
            <a:endParaRPr lang="en-US" altLang="de-D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2796282-8610-41BF-9F70-7AF3C0DB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Staatliche Realschule Geretsried © 2026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0811C7-89BD-4191-B6BB-96F90B2E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F34B4-1B4E-4D3A-B6EA-C18AE3CFFAB7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07352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53B874AF-E5BF-934D-8BED-46DA0343B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DD3BB-7B1F-4A95-BDF2-0A1E940EFE4D}" type="datetime1">
              <a:rPr lang="de-DE" altLang="de-DE" smtClean="0"/>
              <a:t>03.12.2025</a:t>
            </a:fld>
            <a:endParaRPr lang="en-US" altLang="de-DE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38CA9FC-5D39-BC41-9972-80C869F39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Staatliche Realschule Geretsried © 2026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DB1D17FC-AA79-CA41-BA08-94735BA3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C80F-827A-4FE7-AD13-5395D08D9FF2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28974113"/>
      </p:ext>
    </p:extLst>
  </p:cSld>
  <p:clrMapOvr>
    <a:masterClrMapping/>
  </p:clrMapOvr>
  <p:transition>
    <p:wipe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1_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3D41B8-E7A3-404F-9EBF-3835ABDBEB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FC291B-A8D4-4751-B6AD-96DBA7515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A900E4-4D3F-4B13-932C-7E5663AB1D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CE14B-B3F6-45D4-862D-C6C72D2BCC8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3130963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847B2-37AC-44AC-9BB2-4515C087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06A22-BFD9-4DD3-8B89-135FBCDD5491}" type="datetime1">
              <a:rPr lang="de-DE" altLang="de-DE" smtClean="0"/>
              <a:t>03.12.2025</a:t>
            </a:fld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B748A-4D32-40C6-8075-5C8250B5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8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Staatliche Realschule Geretsried © 2026</a:t>
            </a:r>
            <a:endParaRPr lang="en-US" sz="800" cap="none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E35B-4303-4DEB-A86D-9E72D4CD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063B7-CA62-4CDA-9AFB-F7034E560691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7828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02353F9-9F06-40DF-A791-C7D94DE9A911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FA2954-1CB2-4A93-B6E9-CB5E79A1FC17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8BC9C259-FBCB-432A-9C85-9FA9F52437F5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/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2E8253-5385-4633-AD7A-FC080670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164FF-EC5E-4F8F-9DB2-F5ECCBD6522C}" type="datetime1">
              <a:rPr lang="de-DE" altLang="de-DE" smtClean="0"/>
              <a:t>03.12.2025</a:t>
            </a:fld>
            <a:endParaRPr lang="en-US" alt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7C0283-3859-477C-9E5A-1D17E2C3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Staatliche Realschule Geretsried © 2026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DC6280-6631-406E-A786-2B7693C6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8D56-F7FC-4560-A0A0-DBD57A0CA2DF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85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2C01D3-6082-4366-9C77-54E6FCA2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A1DE-93B8-4921-B790-59ECDBE19461}" type="datetime1">
              <a:rPr lang="de-DE" altLang="de-DE" smtClean="0"/>
              <a:t>03.12.2025</a:t>
            </a:fld>
            <a:endParaRPr lang="en-US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975680-4C9D-4562-8653-126327A9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8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Staatliche Realschule Geretsried © 2026</a:t>
            </a:r>
            <a:endParaRPr lang="en-US" sz="800" cap="none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C4AE94-9EA5-42B3-9E26-7208AEC4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EC368-AB8F-43F1-B150-B3D504C866C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3645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/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/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A8A477-7D2F-4CC8-AE1D-F43110933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0D67-14C7-4A07-B4A3-A673BFF861D9}" type="datetime1">
              <a:rPr lang="de-DE" altLang="de-DE" smtClean="0"/>
              <a:t>03.12.2025</a:t>
            </a:fld>
            <a:endParaRPr lang="en-US" alt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A688E2-013A-43A4-A059-07EDAD25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8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Staatliche Realschule Geretsried © 2026</a:t>
            </a:r>
            <a:endParaRPr lang="en-US" sz="800" cap="none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974EB9-A52D-4E20-9E62-5DDB095E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E3762-58F5-463E-959A-A9EDAA69C2C0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9449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A88B84-D8B1-4401-9378-D9A977D9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E316F-1663-4B99-AC81-8462B5F7792A}" type="datetime1">
              <a:rPr lang="de-DE" altLang="de-DE" smtClean="0"/>
              <a:t>03.12.2025</a:t>
            </a:fld>
            <a:endParaRPr lang="en-US" altLang="de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DB64BD-BFAA-4749-A5E7-1B114736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8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Staatliche Realschule Geretsried © 2026</a:t>
            </a:r>
            <a:endParaRPr lang="en-US" sz="800" cap="none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87FED6E-DECF-4973-94F1-6B97A95F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E4738-8E2F-49B8-950F-B67957B6BF91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4628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1C3C5A-8C62-4E22-93DC-1042943AF14A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CC10BD-09DD-4FEE-B05D-4B48883018E0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DD6C4BE-A2BB-490F-80E9-F92C9996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0C84-811B-4398-86FE-01D87453AA6E}" type="datetime1">
              <a:rPr lang="de-DE" altLang="de-DE" smtClean="0"/>
              <a:t>03.12.2025</a:t>
            </a:fld>
            <a:endParaRPr lang="en-US" altLang="de-DE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AC68C3BF-3D3D-4F52-AD03-4E1B5F31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Staatliche Realschule Geretsried © 2026</a:t>
            </a: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D0F6373-08F0-45D3-823F-976B7A47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ACD26-2A16-4E12-A6D0-BFCCB621E3B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6244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E704EB-1C4D-4F8C-BFCD-AA85EDFAF676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ECD6B28-DB2A-428F-AC96-984422AC3BB7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/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5ADDDB0-2B71-49BD-A648-480AC4360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E363A-BDF3-4F13-A1D7-4941615B1487}" type="datetime1">
              <a:rPr lang="de-DE" altLang="de-DE" smtClean="0"/>
              <a:t>03.12.2025</a:t>
            </a:fld>
            <a:endParaRPr lang="en-US" altLang="de-DE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0906F9C-61C5-4C84-B39B-CFEC9F13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Staatliche Realschule Geretsried © 2026</a:t>
            </a: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66346D6-03BB-4CCA-A0B1-ACA11000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BD6307-38E3-467D-9E23-77EF91A5C198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9909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56B15B9-0B26-46C7-B79D-358B0238B0F1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1E98CC0-A304-4312-8038-523532138E78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6722263-31A0-43BB-BF5C-6DA7D2CE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C43D-2FAD-4B65-9B16-918135289AFC}" type="datetime1">
              <a:rPr lang="de-DE" altLang="de-DE" smtClean="0"/>
              <a:t>03.12.2025</a:t>
            </a:fld>
            <a:endParaRPr lang="en-US" altLang="de-DE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FB7B206-F510-4D49-8728-AAC0A456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Staatliche Realschule Geretsried © 2026</a:t>
            </a: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8242F2A-C198-493A-A4CF-4E539126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6F06F-4354-478C-9A67-27E7858FD367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1735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486D4C-AE97-4A61-A48E-5262E149F66A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F2B398-D83D-4DFA-8FE8-680A051B3D91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A5B4C-7186-4BD4-A894-EC43B9C3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E3E7D93C-4D67-4471-80BD-923A17C3DD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332D5-ADCC-49FC-9DA0-DA5A3217D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66497D-88DE-4504-9E03-155176733472}" type="datetime1">
              <a:rPr lang="de-DE" altLang="de-DE" smtClean="0"/>
              <a:t>03.12.2025</a:t>
            </a:fld>
            <a:endParaRPr lang="en-US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D156D-8FED-4A26-8222-3377A838A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Staatliche Realschule Geretsried © 2026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C8205-80AA-4FE7-B71F-413398E1C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88D5C80F-827A-4FE7-AD13-5395D08D9FF2}" type="slidenum">
              <a:rPr lang="en-US" altLang="de-DE"/>
              <a:pPr/>
              <a:t>‹Nr.›</a:t>
            </a:fld>
            <a:endParaRPr lang="en-US" altLang="de-D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5B4F89-4AF3-4D0F-84EB-471AC32C79F4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0" r:id="rId2"/>
    <p:sldLayoutId id="2147484176" r:id="rId3"/>
    <p:sldLayoutId id="2147484171" r:id="rId4"/>
    <p:sldLayoutId id="2147484172" r:id="rId5"/>
    <p:sldLayoutId id="2147484173" r:id="rId6"/>
    <p:sldLayoutId id="2147484177" r:id="rId7"/>
    <p:sldLayoutId id="2147484178" r:id="rId8"/>
    <p:sldLayoutId id="2147484179" r:id="rId9"/>
    <p:sldLayoutId id="2147484174" r:id="rId10"/>
    <p:sldLayoutId id="2147484180" r:id="rId11"/>
    <p:sldLayoutId id="2147484181" r:id="rId12"/>
    <p:sldLayoutId id="2147484182" r:id="rId13"/>
  </p:sldLayoutIdLst>
  <p:hf sldNum="0" hdr="0" dt="0"/>
  <p:txStyles>
    <p:titleStyle>
      <a:lvl1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 spc="-38">
          <a:solidFill>
            <a:srgbClr val="404040"/>
          </a:solidFill>
          <a:latin typeface="+mj-lt"/>
          <a:ea typeface="MS PGothic" pitchFamily="34" charset="-128"/>
          <a:cs typeface="ＭＳ Ｐゴシック" charset="0"/>
        </a:defRPr>
      </a:lvl1pPr>
      <a:lvl2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  <a:ea typeface="MS PGothic" pitchFamily="34" charset="-128"/>
          <a:cs typeface="ＭＳ Ｐゴシック" charset="0"/>
        </a:defRPr>
      </a:lvl2pPr>
      <a:lvl3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  <a:ea typeface="MS PGothic" pitchFamily="34" charset="-128"/>
          <a:cs typeface="ＭＳ Ｐゴシック" charset="0"/>
        </a:defRPr>
      </a:lvl3pPr>
      <a:lvl4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  <a:ea typeface="MS PGothic" pitchFamily="34" charset="-128"/>
          <a:cs typeface="ＭＳ Ｐゴシック" charset="0"/>
        </a:defRPr>
      </a:lvl4pPr>
      <a:lvl5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  <a:ea typeface="MS PGothic" pitchFamily="34" charset="-128"/>
          <a:cs typeface="ＭＳ Ｐゴシック" charset="0"/>
        </a:defRPr>
      </a:lvl5pPr>
      <a:lvl6pPr marL="4572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68263" indent="-68263" algn="l" defTabSz="685800" rtl="0" eaLnBrk="0" fontAlgn="base" hangingPunct="0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rgbClr val="404040"/>
          </a:solidFill>
          <a:latin typeface="+mn-lt"/>
          <a:ea typeface="MS PGothic" pitchFamily="34" charset="-128"/>
          <a:cs typeface="ＭＳ Ｐゴシック" charset="0"/>
        </a:defRPr>
      </a:lvl1pPr>
      <a:lvl2pPr marL="28733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3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2pPr>
      <a:lvl3pPr marL="4238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3pPr>
      <a:lvl4pPr marL="561975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4pPr>
      <a:lvl5pPr marL="6985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sb.bayern.de/realschule/leistungserhebungen/probeunterricht-realschu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sger.de/aufnahme/" TargetMode="External"/><Relationship Id="rId2" Type="http://schemas.openxmlformats.org/officeDocument/2006/relationships/hyperlink" Target="https://rsger.de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h.venus-michel@rsger.de" TargetMode="External"/><Relationship Id="rId4" Type="http://schemas.openxmlformats.org/officeDocument/2006/relationships/hyperlink" Target="mailto:beratung@rsger.d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961ABE1-B732-4512-A162-C401F7859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192" y="4487862"/>
            <a:ext cx="6950075" cy="1328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altLang="de-DE" sz="4100" cap="none" dirty="0">
                <a:latin typeface="Arial" panose="020B0604020202020204" pitchFamily="34" charset="0"/>
                <a:cs typeface="Arial" panose="020B0604020202020204" pitchFamily="34" charset="0"/>
              </a:rPr>
              <a:t>Vorstellung der </a:t>
            </a:r>
            <a:r>
              <a:rPr lang="de-DE" altLang="de-DE" sz="4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Realschule</a:t>
            </a:r>
          </a:p>
          <a:p>
            <a:pPr>
              <a:defRPr/>
            </a:pPr>
            <a:r>
              <a:rPr lang="de-DE" altLang="de-DE" sz="2600" b="1" cap="non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Beratungsrektorin Ulrike Avenarius</a:t>
            </a:r>
          </a:p>
          <a:p>
            <a:pPr>
              <a:defRPr/>
            </a:pPr>
            <a:endParaRPr lang="de-DE" altLang="de-DE" sz="4100" cap="non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35C87E3-47A7-B942-B792-6BF5E8DC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459538"/>
            <a:ext cx="3616325" cy="365125"/>
          </a:xfrm>
        </p:spPr>
        <p:txBody>
          <a:bodyPr/>
          <a:lstStyle/>
          <a:p>
            <a:pPr>
              <a:defRPr/>
            </a:pPr>
            <a:r>
              <a:rPr lang="en-US" sz="7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</a:t>
            </a:r>
            <a:r>
              <a:rPr lang="en-US" sz="700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Realschule</a:t>
            </a:r>
            <a:r>
              <a:rPr lang="en-US" sz="7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Geretsried</a:t>
            </a:r>
            <a:r>
              <a:rPr lang="en-US" sz="7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7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42" y="1668264"/>
            <a:ext cx="6492240" cy="19598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hteck 1">
            <a:extLst>
              <a:ext uri="{FF2B5EF4-FFF2-40B4-BE49-F238E27FC236}">
                <a16:creationId xmlns:a16="http://schemas.microsoft.com/office/drawing/2014/main" id="{00A8930C-DD1F-40B2-A3FC-F9DF01DCF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103042"/>
            <a:ext cx="7391400" cy="4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191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62038" lvl="1" indent="-342900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Fragen zum Textverständnis</a:t>
            </a:r>
          </a:p>
          <a:p>
            <a:pPr marL="1062038" lvl="1" indent="-342900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Schreibauftrag (erzählender Text)</a:t>
            </a:r>
          </a:p>
          <a:p>
            <a:pPr marL="1062038" lvl="1" indent="-342900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Diktat (eventuell Gutachten für LRS bzw. Legasthenie)</a:t>
            </a:r>
          </a:p>
          <a:p>
            <a:pPr marL="1062038" lvl="1" indent="-342900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Sprachbetrachtung (Fragen / Aufgaben zur Grammatik)</a:t>
            </a:r>
          </a:p>
          <a:p>
            <a:pPr eaLnBrk="1" hangingPunct="1"/>
            <a:endParaRPr lang="de-DE" altLang="de-D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</a:rPr>
              <a:t>Mathematik</a:t>
            </a: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62038" lvl="1" indent="-342900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Formales Rechnen</a:t>
            </a:r>
          </a:p>
          <a:p>
            <a:pPr marL="1062038" lvl="1" indent="-342900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Lösen von Sachaufgaben</a:t>
            </a:r>
          </a:p>
          <a:p>
            <a:pPr marL="1062038" lvl="1" indent="-342900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Geometrie	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BED7C50-0A27-4756-8966-651DDA1DC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5798499"/>
            <a:ext cx="4775200" cy="40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Beispielaufgaben: </a:t>
            </a:r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www.isb.bayern.de</a:t>
            </a:r>
            <a:endParaRPr lang="de-DE" altLang="de-DE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CC99CE-6A48-444D-9443-99C83435A49A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304800"/>
            <a:ext cx="8280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spc="-38">
                <a:solidFill>
                  <a:srgbClr val="40404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2pPr>
            <a:lvl3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3pPr>
            <a:lvl4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4pPr>
            <a:lvl5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2800">
                <a:solidFill>
                  <a:srgbClr val="7030A0"/>
                </a:solidFill>
                <a:latin typeface="Arial"/>
                <a:cs typeface="Arial"/>
              </a:rPr>
              <a:t>Der Probeunterricht</a:t>
            </a:r>
          </a:p>
        </p:txBody>
      </p:sp>
      <p:grpSp>
        <p:nvGrpSpPr>
          <p:cNvPr id="22533" name="Group 3">
            <a:extLst>
              <a:ext uri="{FF2B5EF4-FFF2-40B4-BE49-F238E27FC236}">
                <a16:creationId xmlns:a16="http://schemas.microsoft.com/office/drawing/2014/main" id="{24C41781-A09D-4DBC-A62D-2F9D1F3F08F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914400"/>
            <a:ext cx="8280400" cy="71438"/>
            <a:chOff x="295" y="618"/>
            <a:chExt cx="5125" cy="181"/>
          </a:xfrm>
        </p:grpSpPr>
        <p:grpSp>
          <p:nvGrpSpPr>
            <p:cNvPr id="22534" name="Group 4">
              <a:extLst>
                <a:ext uri="{FF2B5EF4-FFF2-40B4-BE49-F238E27FC236}">
                  <a16:creationId xmlns:a16="http://schemas.microsoft.com/office/drawing/2014/main" id="{44E12F0D-C38F-417A-B9F1-063707C018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28441644-817B-4B12-9E61-94625A0E6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680"/>
                <a:ext cx="1807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AC17ACB1-53E1-4CE5-A60A-974E8131A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5D9D14BB-BB7D-4587-9A89-49FE1B6D1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  <a:cs typeface="ＭＳ Ｐゴシック" charset="0"/>
                </a:endParaRPr>
              </a:p>
            </p:txBody>
          </p:sp>
        </p:grpSp>
        <p:sp>
          <p:nvSpPr>
            <p:cNvPr id="22535" name="Rectangle 8">
              <a:extLst>
                <a:ext uri="{FF2B5EF4-FFF2-40B4-BE49-F238E27FC236}">
                  <a16:creationId xmlns:a16="http://schemas.microsoft.com/office/drawing/2014/main" id="{F618CB31-5C2A-4AA4-B6D3-4554C388D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A08CB7C-0CED-B543-89C3-9877D977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7C293B7-25A3-41BC-B473-01CBF1181EA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0038"/>
            <a:ext cx="8280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sz="2800">
                <a:solidFill>
                  <a:srgbClr val="7030A0"/>
                </a:solidFill>
                <a:latin typeface="Arial"/>
                <a:ea typeface="ＭＳ Ｐゴシック" charset="0"/>
                <a:cs typeface="Arial"/>
              </a:rPr>
              <a:t>Probeunterricht: Wichtige Beurteilungskriterien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1018125-58BF-4C67-969C-F99A8AC945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0571" y="1905000"/>
            <a:ext cx="4114800" cy="3048000"/>
          </a:xfrm>
        </p:spPr>
        <p:txBody>
          <a:bodyPr/>
          <a:lstStyle/>
          <a:p>
            <a:pPr marL="357188" indent="-347663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Logisches Denken</a:t>
            </a:r>
          </a:p>
          <a:p>
            <a:pPr marL="357188" indent="-347663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Erfassen von Zusammenhängen</a:t>
            </a:r>
          </a:p>
          <a:p>
            <a:pPr marL="357188" indent="-347663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Sprachlicher Ausdruck</a:t>
            </a:r>
          </a:p>
          <a:p>
            <a:pPr marL="357188" indent="-347663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Durchhaltevermögen</a:t>
            </a:r>
          </a:p>
          <a:p>
            <a:pPr marL="357188" indent="-347663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Positiver Gesamteindruck</a:t>
            </a:r>
          </a:p>
          <a:p>
            <a:pPr marL="0" indent="0" eaLnBrk="1" hangingPunct="1"/>
            <a:endParaRPr lang="de-DE" altLang="de-DE">
              <a:latin typeface="Times New Roman" panose="02020603050405020304" pitchFamily="18" charset="0"/>
            </a:endParaRPr>
          </a:p>
        </p:txBody>
      </p:sp>
      <p:grpSp>
        <p:nvGrpSpPr>
          <p:cNvPr id="24580" name="Group 3">
            <a:extLst>
              <a:ext uri="{FF2B5EF4-FFF2-40B4-BE49-F238E27FC236}">
                <a16:creationId xmlns:a16="http://schemas.microsoft.com/office/drawing/2014/main" id="{988A122B-4271-494C-AE57-F532A45B2F3F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914400"/>
            <a:ext cx="8280400" cy="71438"/>
            <a:chOff x="295" y="618"/>
            <a:chExt cx="5125" cy="181"/>
          </a:xfrm>
        </p:grpSpPr>
        <p:grpSp>
          <p:nvGrpSpPr>
            <p:cNvPr id="24582" name="Group 4">
              <a:extLst>
                <a:ext uri="{FF2B5EF4-FFF2-40B4-BE49-F238E27FC236}">
                  <a16:creationId xmlns:a16="http://schemas.microsoft.com/office/drawing/2014/main" id="{354FBFF1-83FB-4412-B384-06D3E7D3D3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26935AB2-39FC-4D79-86E2-4AE65C735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680"/>
                <a:ext cx="1807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E7BE6B93-88F5-4C73-BFEF-EC61B65A7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790844CC-84EB-44D0-B846-2CC7D21FB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  <a:cs typeface="ＭＳ Ｐゴシック" charset="0"/>
                </a:endParaRPr>
              </a:p>
            </p:txBody>
          </p:sp>
        </p:grpSp>
        <p:sp>
          <p:nvSpPr>
            <p:cNvPr id="24583" name="Rectangle 8">
              <a:extLst>
                <a:ext uri="{FF2B5EF4-FFF2-40B4-BE49-F238E27FC236}">
                  <a16:creationId xmlns:a16="http://schemas.microsoft.com/office/drawing/2014/main" id="{02421065-7B50-46C5-9288-059F97858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" name="Bild 1" descr="Bildschirmfoto 2019-02-24 um 22.32.13.png">
            <a:extLst>
              <a:ext uri="{FF2B5EF4-FFF2-40B4-BE49-F238E27FC236}">
                <a16:creationId xmlns:a16="http://schemas.microsoft.com/office/drawing/2014/main" id="{1C791D7E-61A3-44E2-B5C2-F9B5C4A19D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5951" y="1600200"/>
            <a:ext cx="3636963" cy="3657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92CFF0-F4F8-FE47-9192-1E1FFDBA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>
            <a:extLst>
              <a:ext uri="{FF2B5EF4-FFF2-40B4-BE49-F238E27FC236}">
                <a16:creationId xmlns:a16="http://schemas.microsoft.com/office/drawing/2014/main" id="{92DB35B2-C1E7-4726-BE73-8AA254E57B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280400" cy="500063"/>
          </a:xfrm>
        </p:spPr>
        <p:txBody>
          <a:bodyPr/>
          <a:lstStyle/>
          <a:p>
            <a:pPr algn="ctr">
              <a:defRPr/>
            </a:pPr>
            <a:r>
              <a:rPr lang="de-DE" sz="2800" dirty="0">
                <a:solidFill>
                  <a:srgbClr val="7030A0"/>
                </a:solidFill>
                <a:latin typeface="Arial"/>
                <a:ea typeface="ＭＳ Ｐゴシック" charset="0"/>
                <a:cs typeface="Arial"/>
              </a:rPr>
              <a:t>Informationen zur Anmeldung</a:t>
            </a:r>
          </a:p>
        </p:txBody>
      </p:sp>
      <p:sp>
        <p:nvSpPr>
          <p:cNvPr id="31747" name="Inhaltsplatzhalter 2">
            <a:extLst>
              <a:ext uri="{FF2B5EF4-FFF2-40B4-BE49-F238E27FC236}">
                <a16:creationId xmlns:a16="http://schemas.microsoft.com/office/drawing/2014/main" id="{5DBE1A11-070F-4AD6-BC7C-496572C7D456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580659" y="1162050"/>
            <a:ext cx="8153400" cy="4816719"/>
          </a:xfrm>
        </p:spPr>
        <p:txBody>
          <a:bodyPr/>
          <a:lstStyle/>
          <a:p>
            <a:pPr marL="0" lvl="3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Kind darf am </a:t>
            </a:r>
            <a: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30.09.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des Aufnahmejahres noch </a:t>
            </a:r>
            <a: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keine 12 Jahre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alt sein.</a:t>
            </a:r>
          </a:p>
          <a:p>
            <a:pPr marL="0" lvl="3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  <a:defRPr/>
            </a:pP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Online-Antrag (ggfs. Anmeldung OGS)</a:t>
            </a:r>
          </a:p>
          <a:p>
            <a:pPr marL="357188" indent="-35718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Übertrittszeugnis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der Grundschule (Original und Kopie) </a:t>
            </a:r>
            <a: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</a:p>
          <a:p>
            <a:pPr marL="357188" indent="-35718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Zwischenzeugnis der 5. Klasse</a:t>
            </a:r>
          </a:p>
          <a:p>
            <a:pPr marL="357188" indent="-35718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Geburtsschein oder Geburtsurkunde + Kopie</a:t>
            </a:r>
          </a:p>
          <a:p>
            <a:pPr marL="357188" indent="-35718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ggfs. Sorgerechtsbeschluss</a:t>
            </a:r>
          </a:p>
          <a:p>
            <a:pPr marL="357188" indent="-35718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ggfs. Masernschutznachweis</a:t>
            </a:r>
          </a:p>
          <a:p>
            <a:pPr marL="357188" indent="-35718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ggfs. Bestätigung einer vorliegenden Lese- und Rechtschreibstörung </a:t>
            </a:r>
            <a:b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(Nach dem Übertritt vom Schulpsychologen der Realschule bestätigen lassen.)</a:t>
            </a:r>
          </a:p>
          <a:p>
            <a:pPr marL="357188" indent="-35718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7188" indent="-35718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628" name="Group 3">
            <a:extLst>
              <a:ext uri="{FF2B5EF4-FFF2-40B4-BE49-F238E27FC236}">
                <a16:creationId xmlns:a16="http://schemas.microsoft.com/office/drawing/2014/main" id="{A0626A51-0681-4203-BAFD-5388C36D5325}"/>
              </a:ext>
            </a:extLst>
          </p:cNvPr>
          <p:cNvGrpSpPr>
            <a:grpSpLocks/>
          </p:cNvGrpSpPr>
          <p:nvPr/>
        </p:nvGrpSpPr>
        <p:grpSpPr bwMode="auto">
          <a:xfrm>
            <a:off x="392113" y="985838"/>
            <a:ext cx="8280400" cy="71437"/>
            <a:chOff x="295" y="618"/>
            <a:chExt cx="5125" cy="181"/>
          </a:xfrm>
        </p:grpSpPr>
        <p:grpSp>
          <p:nvGrpSpPr>
            <p:cNvPr id="26629" name="Group 4">
              <a:extLst>
                <a:ext uri="{FF2B5EF4-FFF2-40B4-BE49-F238E27FC236}">
                  <a16:creationId xmlns:a16="http://schemas.microsoft.com/office/drawing/2014/main" id="{F2A96CB8-24FE-4ECE-A281-7790743D6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65F55A05-D7E3-4306-B0CC-53E0BAFCB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680"/>
                <a:ext cx="1807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3AFB72F3-D360-4D4C-96EB-689E02300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80A79248-605C-4980-AFDA-719D1CABD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</p:grpSp>
        <p:sp>
          <p:nvSpPr>
            <p:cNvPr id="26630" name="Rectangle 8">
              <a:extLst>
                <a:ext uri="{FF2B5EF4-FFF2-40B4-BE49-F238E27FC236}">
                  <a16:creationId xmlns:a16="http://schemas.microsoft.com/office/drawing/2014/main" id="{69FB2443-9398-40DF-9BB4-95B15602F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479ED5-0E56-F44A-A848-492E0026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CA7E6D9-4E8C-60F8-E1C4-1E1E18FB79A7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457200"/>
            <a:ext cx="8534400" cy="4572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spc="-38">
                <a:solidFill>
                  <a:srgbClr val="40404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2pPr>
            <a:lvl3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3pPr>
            <a:lvl4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4pPr>
            <a:lvl5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2800" dirty="0">
                <a:solidFill>
                  <a:srgbClr val="7030A0"/>
                </a:solidFill>
                <a:latin typeface="Arial"/>
                <a:cs typeface="Arial"/>
              </a:rPr>
              <a:t>Termine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1FEAC12-2134-2B4F-6984-13BDF2054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1216058"/>
            <a:ext cx="8534399" cy="509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de-DE" altLang="de-DE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2000" b="1" u="sng" dirty="0">
                <a:latin typeface="Arial"/>
                <a:ea typeface="MS PGothic"/>
                <a:cs typeface="Arial"/>
              </a:rPr>
              <a:t>Übertrittszeugnisse</a:t>
            </a:r>
            <a:r>
              <a:rPr lang="de-DE" altLang="de-DE" sz="2000" b="1" dirty="0">
                <a:latin typeface="Arial"/>
                <a:ea typeface="MS PGothic"/>
                <a:cs typeface="Arial"/>
              </a:rPr>
              <a:t>: </a:t>
            </a:r>
            <a:r>
              <a:rPr lang="de-DE" altLang="de-DE" sz="2000" dirty="0" smtClean="0">
                <a:latin typeface="Arial"/>
                <a:ea typeface="MS PGothic"/>
                <a:cs typeface="Arial"/>
              </a:rPr>
              <a:t>4.05.2026</a:t>
            </a:r>
            <a:r>
              <a:rPr lang="de-DE" altLang="de-DE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2000" b="1" u="sng" dirty="0">
                <a:latin typeface="Arial"/>
                <a:ea typeface="MS PGothic"/>
                <a:cs typeface="Arial"/>
              </a:rPr>
              <a:t>Anmeldung</a:t>
            </a:r>
            <a:r>
              <a:rPr lang="de-DE" altLang="de-DE" sz="2000" dirty="0">
                <a:latin typeface="Arial"/>
                <a:ea typeface="MS PGothic"/>
                <a:cs typeface="Arial"/>
              </a:rPr>
              <a:t>:  </a:t>
            </a:r>
            <a:r>
              <a:rPr lang="de-DE" altLang="de-DE" sz="2000" dirty="0" smtClean="0">
                <a:latin typeface="Arial"/>
                <a:ea typeface="MS PGothic"/>
                <a:cs typeface="Arial"/>
              </a:rPr>
              <a:t>11.05</a:t>
            </a:r>
            <a:r>
              <a:rPr lang="de-DE" altLang="de-DE" sz="2000" dirty="0">
                <a:latin typeface="Arial"/>
                <a:ea typeface="MS PGothic"/>
                <a:cs typeface="Arial"/>
              </a:rPr>
              <a:t>. - </a:t>
            </a:r>
            <a:r>
              <a:rPr lang="de-DE" altLang="de-DE" sz="2000" dirty="0" smtClean="0">
                <a:latin typeface="Arial"/>
                <a:ea typeface="MS PGothic"/>
                <a:cs typeface="Arial"/>
              </a:rPr>
              <a:t>13.05. und </a:t>
            </a:r>
            <a:br>
              <a:rPr lang="de-DE" altLang="de-DE" sz="2000" dirty="0" smtClean="0">
                <a:latin typeface="Arial"/>
                <a:ea typeface="MS PGothic"/>
                <a:cs typeface="Arial"/>
              </a:rPr>
            </a:br>
            <a:r>
              <a:rPr lang="de-DE" altLang="de-DE" sz="2000" dirty="0" smtClean="0">
                <a:latin typeface="Arial"/>
                <a:ea typeface="MS PGothic"/>
                <a:cs typeface="Arial"/>
              </a:rPr>
              <a:t>		    15.05.2026 </a:t>
            </a:r>
            <a:r>
              <a:rPr lang="de-DE" altLang="de-DE" sz="2000" dirty="0">
                <a:latin typeface="Arial"/>
                <a:ea typeface="MS PGothic"/>
                <a:cs typeface="Arial"/>
              </a:rPr>
              <a:t>(für Schüler aus der 4./5. Klasse)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de-DE" altLang="de-DE" sz="2000" dirty="0">
                <a:latin typeface="Arial"/>
                <a:ea typeface="MS PGothic"/>
                <a:cs typeface="Arial"/>
              </a:rPr>
              <a:t>       jeweils von 9:00 – 12:00 und 13:00 – 15:30 Uhr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2000" b="1" u="sng" dirty="0">
                <a:latin typeface="Arial"/>
                <a:ea typeface="MS PGothic"/>
                <a:cs typeface="Arial"/>
              </a:rPr>
              <a:t>Probeunterricht</a:t>
            </a:r>
            <a:r>
              <a:rPr lang="de-DE" altLang="de-DE" sz="2000" dirty="0">
                <a:latin typeface="Arial"/>
                <a:ea typeface="MS PGothic"/>
                <a:cs typeface="Arial"/>
              </a:rPr>
              <a:t>:   </a:t>
            </a:r>
            <a:r>
              <a:rPr lang="de-DE" altLang="de-DE" sz="2000" dirty="0" smtClean="0">
                <a:latin typeface="Arial"/>
                <a:ea typeface="MS PGothic"/>
                <a:cs typeface="Arial"/>
              </a:rPr>
              <a:t>19.05</a:t>
            </a:r>
            <a:r>
              <a:rPr lang="de-DE" altLang="de-DE" sz="2000" dirty="0">
                <a:latin typeface="Arial"/>
                <a:ea typeface="MS PGothic"/>
                <a:cs typeface="Arial"/>
              </a:rPr>
              <a:t>. - </a:t>
            </a:r>
            <a:r>
              <a:rPr lang="de-DE" altLang="de-DE" sz="2000" dirty="0" smtClean="0">
                <a:latin typeface="Arial"/>
                <a:ea typeface="MS PGothic"/>
                <a:cs typeface="Arial"/>
              </a:rPr>
              <a:t>21.05.2026</a:t>
            </a:r>
            <a:r>
              <a:rPr lang="de-DE" altLang="de-DE" sz="2000" dirty="0">
                <a:latin typeface="Arial"/>
                <a:ea typeface="MS PGothic"/>
                <a:cs typeface="Arial"/>
              </a:rPr>
              <a:t/>
            </a:r>
            <a:br>
              <a:rPr lang="de-DE" altLang="de-DE" sz="2000" dirty="0">
                <a:latin typeface="Arial"/>
                <a:ea typeface="MS PGothic"/>
                <a:cs typeface="Arial"/>
              </a:rPr>
            </a:br>
            <a:r>
              <a:rPr lang="de-DE" altLang="de-DE" sz="2000" dirty="0">
                <a:latin typeface="Arial"/>
                <a:ea typeface="MS PGothic"/>
                <a:cs typeface="Arial"/>
              </a:rPr>
              <a:t>				 </a:t>
            </a: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e-DE" altLang="de-DE" sz="2000" b="1" u="sng" dirty="0">
                <a:latin typeface="Arial"/>
                <a:ea typeface="MS PGothic"/>
                <a:cs typeface="Arial"/>
              </a:rPr>
              <a:t>Tag der offenen Tür:</a:t>
            </a:r>
            <a:r>
              <a:rPr lang="de-DE" altLang="de-DE" sz="2000" b="1" dirty="0">
                <a:latin typeface="Arial"/>
                <a:ea typeface="MS PGothic"/>
                <a:cs typeface="Arial"/>
              </a:rPr>
              <a:t> </a:t>
            </a:r>
            <a:r>
              <a:rPr lang="de-DE" altLang="de-DE" sz="2000" b="1" dirty="0" smtClean="0">
                <a:latin typeface="Arial"/>
                <a:ea typeface="MS PGothic"/>
                <a:cs typeface="Arial"/>
              </a:rPr>
              <a:t> </a:t>
            </a:r>
            <a:r>
              <a:rPr lang="de-DE" altLang="de-DE" sz="2000" b="1" dirty="0" smtClean="0">
                <a:solidFill>
                  <a:srgbClr val="FF0000"/>
                </a:solidFill>
                <a:latin typeface="Arial"/>
                <a:ea typeface="MS PGothic"/>
                <a:cs typeface="Arial"/>
              </a:rPr>
              <a:t>roter</a:t>
            </a:r>
            <a:r>
              <a:rPr lang="de-DE" altLang="de-DE" sz="2000" b="1" dirty="0" smtClean="0">
                <a:latin typeface="Arial"/>
                <a:ea typeface="MS PGothic"/>
                <a:cs typeface="Arial"/>
              </a:rPr>
              <a:t> Faden Dienstag </a:t>
            </a:r>
            <a:r>
              <a:rPr lang="de-DE" altLang="de-DE" sz="2000" b="1" dirty="0" smtClean="0">
                <a:solidFill>
                  <a:srgbClr val="FF0000"/>
                </a:solidFill>
                <a:latin typeface="Arial"/>
                <a:ea typeface="MS PGothic"/>
                <a:cs typeface="Arial"/>
              </a:rPr>
              <a:t>10.3.2026</a:t>
            </a:r>
            <a:r>
              <a:rPr lang="de-DE" altLang="de-DE" sz="2000" dirty="0">
                <a:latin typeface="Arial"/>
                <a:ea typeface="MS PGothic"/>
                <a:cs typeface="Arial"/>
              </a:rPr>
              <a:t> </a:t>
            </a:r>
            <a:r>
              <a:rPr lang="de-DE" altLang="de-DE" sz="2000" dirty="0" smtClean="0">
                <a:latin typeface="Arial"/>
                <a:ea typeface="MS PGothic"/>
                <a:cs typeface="Arial"/>
              </a:rPr>
              <a:t>16.00- 19.00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2000" dirty="0" smtClean="0">
                <a:latin typeface="Arial"/>
                <a:ea typeface="MS PGothic"/>
                <a:cs typeface="Arial"/>
              </a:rPr>
              <a:t>Elterninformationsabend 5. Klassen: </a:t>
            </a:r>
            <a:r>
              <a:rPr lang="de-DE" altLang="de-DE" sz="2000" b="1" dirty="0" smtClean="0">
                <a:latin typeface="Arial"/>
                <a:ea typeface="MS PGothic"/>
                <a:cs typeface="Arial"/>
              </a:rPr>
              <a:t>12.03.2026</a:t>
            </a:r>
            <a:endParaRPr lang="de-DE" alt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e-DE" altLang="de-DE" sz="2000" b="1" u="sng" dirty="0" smtClean="0">
                <a:latin typeface="Arial"/>
                <a:ea typeface="MS PGothic"/>
                <a:cs typeface="Arial"/>
              </a:rPr>
              <a:t>Unterrichtsbeginn</a:t>
            </a:r>
            <a:r>
              <a:rPr lang="de-DE" altLang="de-DE" sz="2000" dirty="0">
                <a:latin typeface="Arial"/>
                <a:ea typeface="MS PGothic"/>
                <a:cs typeface="Arial"/>
              </a:rPr>
              <a:t>: </a:t>
            </a:r>
            <a:r>
              <a:rPr lang="de-DE" altLang="de-DE" sz="2000" dirty="0" smtClean="0">
                <a:latin typeface="Arial"/>
                <a:ea typeface="MS PGothic"/>
                <a:cs typeface="Arial"/>
              </a:rPr>
              <a:t>15.09.2026, </a:t>
            </a:r>
            <a:r>
              <a:rPr lang="de-DE" altLang="de-DE" sz="2000" dirty="0">
                <a:latin typeface="Arial"/>
                <a:ea typeface="MS PGothic"/>
                <a:cs typeface="Arial"/>
              </a:rPr>
              <a:t>in der RS Geretsried um 8:40 Uhr    </a:t>
            </a: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C645D09C-D486-56C7-C4BC-EBBA48F76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30725" name="Group 3">
            <a:extLst>
              <a:ext uri="{FF2B5EF4-FFF2-40B4-BE49-F238E27FC236}">
                <a16:creationId xmlns:a16="http://schemas.microsoft.com/office/drawing/2014/main" id="{96C71B4C-4BB5-385A-F9CA-5C556F83023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990600"/>
            <a:ext cx="8534400" cy="76200"/>
            <a:chOff x="295" y="618"/>
            <a:chExt cx="5125" cy="181"/>
          </a:xfrm>
        </p:grpSpPr>
        <p:grpSp>
          <p:nvGrpSpPr>
            <p:cNvPr id="30726" name="Group 4">
              <a:extLst>
                <a:ext uri="{FF2B5EF4-FFF2-40B4-BE49-F238E27FC236}">
                  <a16:creationId xmlns:a16="http://schemas.microsoft.com/office/drawing/2014/main" id="{EF67EC22-ABE6-DCF8-F8C7-D6E68980F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BEE7811D-CA70-B69A-5585-D2BED2619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" y="1680"/>
                <a:ext cx="1808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C2E0B91A-C83C-052B-EAFA-499A36D41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96550D36-266A-125F-0E80-34B39BEE4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</p:grpSp>
        <p:sp>
          <p:nvSpPr>
            <p:cNvPr id="30727" name="Rectangle 8">
              <a:extLst>
                <a:ext uri="{FF2B5EF4-FFF2-40B4-BE49-F238E27FC236}">
                  <a16:creationId xmlns:a16="http://schemas.microsoft.com/office/drawing/2014/main" id="{B7BA3F70-8CCF-667C-B45A-9568B904D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04479ED5-0E56-F44A-A848-492E0026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</p:spPr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24" y="1351144"/>
            <a:ext cx="5648740" cy="462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CA7E6D9-4E8C-60F8-E1C4-1E1E18FB79A7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457200"/>
            <a:ext cx="8534400" cy="4572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spc="-38">
                <a:solidFill>
                  <a:srgbClr val="40404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2pPr>
            <a:lvl3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3pPr>
            <a:lvl4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4pPr>
            <a:lvl5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2800" dirty="0">
                <a:solidFill>
                  <a:srgbClr val="7030A0"/>
                </a:solidFill>
                <a:latin typeface="Arial"/>
                <a:cs typeface="Arial"/>
              </a:rPr>
              <a:t>Unser Leitbild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96C71B4C-4BB5-385A-F9CA-5C556F83023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990600"/>
            <a:ext cx="8534400" cy="76200"/>
            <a:chOff x="295" y="618"/>
            <a:chExt cx="5125" cy="181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EF67EC22-ABE6-DCF8-F8C7-D6E68980F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BEE7811D-CA70-B69A-5585-D2BED2619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" y="1680"/>
                <a:ext cx="1808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C2E0B91A-C83C-052B-EAFA-499A36D41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96550D36-266A-125F-0E80-34B39BEE4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</p:grp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B7BA3F70-8CCF-667C-B45A-9568B904D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04479ED5-0E56-F44A-A848-492E0026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</p:spPr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08" y="2143387"/>
            <a:ext cx="3590459" cy="2234878"/>
          </a:xfrm>
          <a:prstGeom prst="rect">
            <a:avLst/>
          </a:prstGeom>
        </p:spPr>
      </p:pic>
      <p:grpSp>
        <p:nvGrpSpPr>
          <p:cNvPr id="29699" name="Ovale Legende 3">
            <a:extLst>
              <a:ext uri="{FF2B5EF4-FFF2-40B4-BE49-F238E27FC236}">
                <a16:creationId xmlns:a16="http://schemas.microsoft.com/office/drawing/2014/main" id="{4BC954BB-BFEE-4649-98D8-F61D1660CD1E}"/>
              </a:ext>
            </a:extLst>
          </p:cNvPr>
          <p:cNvGrpSpPr>
            <a:grpSpLocks/>
          </p:cNvGrpSpPr>
          <p:nvPr/>
        </p:nvGrpSpPr>
        <p:grpSpPr bwMode="auto">
          <a:xfrm rot="19907481">
            <a:off x="3860336" y="276474"/>
            <a:ext cx="3414247" cy="1526342"/>
            <a:chOff x="3522" y="364"/>
            <a:chExt cx="2088" cy="784"/>
          </a:xfrm>
        </p:grpSpPr>
        <p:pic>
          <p:nvPicPr>
            <p:cNvPr id="29718" name="Ovale Legende 3">
              <a:extLst>
                <a:ext uri="{FF2B5EF4-FFF2-40B4-BE49-F238E27FC236}">
                  <a16:creationId xmlns:a16="http://schemas.microsoft.com/office/drawing/2014/main" id="{7E98E18C-0BCC-4552-92A4-187114A0FC1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" y="364"/>
              <a:ext cx="2088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9" name="Text Box 3">
              <a:extLst>
                <a:ext uri="{FF2B5EF4-FFF2-40B4-BE49-F238E27FC236}">
                  <a16:creationId xmlns:a16="http://schemas.microsoft.com/office/drawing/2014/main" id="{AAEF3329-46EF-4FF8-B4EA-9CA933C82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17977">
              <a:off x="3996" y="508"/>
              <a:ext cx="1290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kindgerechte Lernräume</a:t>
              </a:r>
            </a:p>
          </p:txBody>
        </p:sp>
      </p:grpSp>
      <p:pic>
        <p:nvPicPr>
          <p:cNvPr id="29714" name="Ovale Legende 5">
            <a:extLst>
              <a:ext uri="{FF2B5EF4-FFF2-40B4-BE49-F238E27FC236}">
                <a16:creationId xmlns:a16="http://schemas.microsoft.com/office/drawing/2014/main" id="{F9A39E9A-9F96-465E-9520-923B0411F43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8" y="2220551"/>
            <a:ext cx="2662493" cy="15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974A973-E247-334F-BFBA-08092DB1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700" name="Ovale Legende 4">
            <a:extLst>
              <a:ext uri="{FF2B5EF4-FFF2-40B4-BE49-F238E27FC236}">
                <a16:creationId xmlns:a16="http://schemas.microsoft.com/office/drawing/2014/main" id="{FBC968B7-2518-4A39-AA46-9BFB6C5F514F}"/>
              </a:ext>
            </a:extLst>
          </p:cNvPr>
          <p:cNvGrpSpPr>
            <a:grpSpLocks/>
          </p:cNvGrpSpPr>
          <p:nvPr/>
        </p:nvGrpSpPr>
        <p:grpSpPr bwMode="auto">
          <a:xfrm rot="240000">
            <a:off x="5790784" y="2157915"/>
            <a:ext cx="3201988" cy="1625600"/>
            <a:chOff x="3696" y="1512"/>
            <a:chExt cx="1896" cy="1024"/>
          </a:xfrm>
        </p:grpSpPr>
        <p:pic>
          <p:nvPicPr>
            <p:cNvPr id="29716" name="Ovale Legende 4">
              <a:extLst>
                <a:ext uri="{FF2B5EF4-FFF2-40B4-BE49-F238E27FC236}">
                  <a16:creationId xmlns:a16="http://schemas.microsoft.com/office/drawing/2014/main" id="{3F58402D-E226-431D-9DEF-1092C4630BD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512"/>
              <a:ext cx="189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7" name="Text Box 6">
              <a:extLst>
                <a:ext uri="{FF2B5EF4-FFF2-40B4-BE49-F238E27FC236}">
                  <a16:creationId xmlns:a16="http://schemas.microsoft.com/office/drawing/2014/main" id="{C718CA0F-2850-495F-982D-E53DAF2DA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57299">
              <a:off x="4036" y="1678"/>
              <a:ext cx="129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FFFFFF"/>
                  </a:solidFill>
                  <a:latin typeface="Arial"/>
                  <a:ea typeface="MS PGothic"/>
                  <a:cs typeface="Arial"/>
                </a:rPr>
                <a:t>Förderung der Selbstständigkeit</a:t>
              </a:r>
              <a:endParaRPr lang="de-DE" altLang="de-DE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702" name="Ovale Legende 6">
            <a:extLst>
              <a:ext uri="{FF2B5EF4-FFF2-40B4-BE49-F238E27FC236}">
                <a16:creationId xmlns:a16="http://schemas.microsoft.com/office/drawing/2014/main" id="{ACFE81BC-4E1C-4A1D-BDF6-A5DD03193C12}"/>
              </a:ext>
            </a:extLst>
          </p:cNvPr>
          <p:cNvGrpSpPr>
            <a:grpSpLocks/>
          </p:cNvGrpSpPr>
          <p:nvPr/>
        </p:nvGrpSpPr>
        <p:grpSpPr bwMode="auto">
          <a:xfrm rot="819529">
            <a:off x="704634" y="479120"/>
            <a:ext cx="3035300" cy="1460500"/>
            <a:chOff x="96" y="1640"/>
            <a:chExt cx="1912" cy="920"/>
          </a:xfrm>
        </p:grpSpPr>
        <p:pic>
          <p:nvPicPr>
            <p:cNvPr id="29712" name="Ovale Legende 6">
              <a:extLst>
                <a:ext uri="{FF2B5EF4-FFF2-40B4-BE49-F238E27FC236}">
                  <a16:creationId xmlns:a16="http://schemas.microsoft.com/office/drawing/2014/main" id="{41A8C415-3336-4F70-AE35-F6A39B0783B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640"/>
              <a:ext cx="191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3" name="Text Box 12">
              <a:extLst>
                <a:ext uri="{FF2B5EF4-FFF2-40B4-BE49-F238E27FC236}">
                  <a16:creationId xmlns:a16="http://schemas.microsoft.com/office/drawing/2014/main" id="{35FA7347-4FFE-41D9-839A-D376B1A84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094936">
              <a:off x="348" y="1855"/>
              <a:ext cx="129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klare Regeln und Strukturen</a:t>
              </a:r>
            </a:p>
          </p:txBody>
        </p:sp>
      </p:grpSp>
      <p:grpSp>
        <p:nvGrpSpPr>
          <p:cNvPr id="29703" name="Ovale Legende 7">
            <a:extLst>
              <a:ext uri="{FF2B5EF4-FFF2-40B4-BE49-F238E27FC236}">
                <a16:creationId xmlns:a16="http://schemas.microsoft.com/office/drawing/2014/main" id="{1FB33A53-8AC6-4BC8-96B3-9F16CD1E87EF}"/>
              </a:ext>
            </a:extLst>
          </p:cNvPr>
          <p:cNvGrpSpPr>
            <a:grpSpLocks/>
          </p:cNvGrpSpPr>
          <p:nvPr/>
        </p:nvGrpSpPr>
        <p:grpSpPr bwMode="auto">
          <a:xfrm>
            <a:off x="466411" y="4202877"/>
            <a:ext cx="3035300" cy="1460500"/>
            <a:chOff x="680" y="2800"/>
            <a:chExt cx="1912" cy="920"/>
          </a:xfrm>
        </p:grpSpPr>
        <p:pic>
          <p:nvPicPr>
            <p:cNvPr id="29710" name="Ovale Legende 7">
              <a:extLst>
                <a:ext uri="{FF2B5EF4-FFF2-40B4-BE49-F238E27FC236}">
                  <a16:creationId xmlns:a16="http://schemas.microsoft.com/office/drawing/2014/main" id="{E2320FFE-85DC-4479-8B4C-E331070F46B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" y="2800"/>
              <a:ext cx="191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1" name="Text Box 15">
              <a:extLst>
                <a:ext uri="{FF2B5EF4-FFF2-40B4-BE49-F238E27FC236}">
                  <a16:creationId xmlns:a16="http://schemas.microsoft.com/office/drawing/2014/main" id="{CDE1B91E-C0F3-4997-801F-715E2B11B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848035">
              <a:off x="946" y="3047"/>
              <a:ext cx="1289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regelmäßiges Feedback</a:t>
              </a:r>
            </a:p>
          </p:txBody>
        </p:sp>
      </p:grpSp>
      <p:grpSp>
        <p:nvGrpSpPr>
          <p:cNvPr id="29704" name="Ovale Legende 8">
            <a:extLst>
              <a:ext uri="{FF2B5EF4-FFF2-40B4-BE49-F238E27FC236}">
                <a16:creationId xmlns:a16="http://schemas.microsoft.com/office/drawing/2014/main" id="{9A61E1C0-D542-4485-A270-FFFFBA263549}"/>
              </a:ext>
            </a:extLst>
          </p:cNvPr>
          <p:cNvGrpSpPr>
            <a:grpSpLocks/>
          </p:cNvGrpSpPr>
          <p:nvPr/>
        </p:nvGrpSpPr>
        <p:grpSpPr bwMode="auto">
          <a:xfrm>
            <a:off x="503617" y="2472609"/>
            <a:ext cx="7240589" cy="3271838"/>
            <a:chOff x="528" y="1741"/>
            <a:chExt cx="4561" cy="2061"/>
          </a:xfrm>
        </p:grpSpPr>
        <p:pic>
          <p:nvPicPr>
            <p:cNvPr id="29708" name="Ovale Legende 8">
              <a:extLst>
                <a:ext uri="{FF2B5EF4-FFF2-40B4-BE49-F238E27FC236}">
                  <a16:creationId xmlns:a16="http://schemas.microsoft.com/office/drawing/2014/main" id="{6BB7728B-E7FA-41C5-810E-1A7E28255E8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" y="2834"/>
              <a:ext cx="2088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9" name="Text Box 18">
              <a:extLst>
                <a:ext uri="{FF2B5EF4-FFF2-40B4-BE49-F238E27FC236}">
                  <a16:creationId xmlns:a16="http://schemas.microsoft.com/office/drawing/2014/main" id="{16671DAC-5BF4-4324-92F5-3033EB9EC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741"/>
              <a:ext cx="1315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de-DE" altLang="de-DE" sz="1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individuelle Begleitung</a:t>
              </a:r>
            </a:p>
          </p:txBody>
        </p:sp>
      </p:grpSp>
      <p:sp>
        <p:nvSpPr>
          <p:cNvPr id="23" name="Text Box 6">
            <a:extLst>
              <a:ext uri="{FF2B5EF4-FFF2-40B4-BE49-F238E27FC236}">
                <a16:creationId xmlns:a16="http://schemas.microsoft.com/office/drawing/2014/main" id="{C718CA0F-2850-495F-982D-E53DAF2DA302}"/>
              </a:ext>
            </a:extLst>
          </p:cNvPr>
          <p:cNvSpPr txBox="1">
            <a:spLocks noChangeArrowheads="1"/>
          </p:cNvSpPr>
          <p:nvPr/>
        </p:nvSpPr>
        <p:spPr bwMode="auto">
          <a:xfrm rot="997299">
            <a:off x="5159116" y="4613478"/>
            <a:ext cx="217856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FFFFFF"/>
                </a:solidFill>
                <a:latin typeface="Arial"/>
                <a:ea typeface="MS PGothic"/>
                <a:cs typeface="Arial"/>
              </a:rPr>
              <a:t>Digitales Lernen</a:t>
            </a:r>
            <a:endParaRPr lang="de-DE" altLang="de-DE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1B4A7-7ED0-4F0B-B6BC-3CBF8034DC7F}"/>
              </a:ext>
            </a:extLst>
          </p:cNvPr>
          <p:cNvSpPr txBox="1">
            <a:spLocks/>
          </p:cNvSpPr>
          <p:nvPr/>
        </p:nvSpPr>
        <p:spPr>
          <a:xfrm>
            <a:off x="558800" y="228600"/>
            <a:ext cx="80010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spc="-38">
                <a:solidFill>
                  <a:srgbClr val="40404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2pPr>
            <a:lvl3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3pPr>
            <a:lvl4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4pPr>
            <a:lvl5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2800" dirty="0">
                <a:solidFill>
                  <a:srgbClr val="8527BB"/>
                </a:solidFill>
                <a:latin typeface="Arial"/>
                <a:ea typeface="+mj-ea"/>
                <a:cs typeface="Arial"/>
              </a:rPr>
              <a:t>Gemeinsames Arbeiten und Lernen</a:t>
            </a:r>
          </a:p>
        </p:txBody>
      </p:sp>
      <p:grpSp>
        <p:nvGrpSpPr>
          <p:cNvPr id="32771" name="Group 3">
            <a:extLst>
              <a:ext uri="{FF2B5EF4-FFF2-40B4-BE49-F238E27FC236}">
                <a16:creationId xmlns:a16="http://schemas.microsoft.com/office/drawing/2014/main" id="{3DF79B15-0547-420E-AB42-F41D7B16C48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58800" y="782638"/>
            <a:ext cx="8001000" cy="76200"/>
            <a:chOff x="295" y="618"/>
            <a:chExt cx="5125" cy="181"/>
          </a:xfrm>
        </p:grpSpPr>
        <p:grpSp>
          <p:nvGrpSpPr>
            <p:cNvPr id="32775" name="Group 4">
              <a:extLst>
                <a:ext uri="{FF2B5EF4-FFF2-40B4-BE49-F238E27FC236}">
                  <a16:creationId xmlns:a16="http://schemas.microsoft.com/office/drawing/2014/main" id="{31539C0C-862D-4960-BEBB-CA7155E98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E70EF1D7-714C-409D-BE34-90F7319DA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680"/>
                <a:ext cx="1807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C4026B44-65EF-42E4-9CD5-7183AE3E0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2" name="Rectangle 7">
                <a:extLst>
                  <a:ext uri="{FF2B5EF4-FFF2-40B4-BE49-F238E27FC236}">
                    <a16:creationId xmlns:a16="http://schemas.microsoft.com/office/drawing/2014/main" id="{05F8BC78-2BDD-4083-A624-069C312EC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</p:grpSp>
        <p:sp>
          <p:nvSpPr>
            <p:cNvPr id="32776" name="Rectangle 8">
              <a:extLst>
                <a:ext uri="{FF2B5EF4-FFF2-40B4-BE49-F238E27FC236}">
                  <a16:creationId xmlns:a16="http://schemas.microsoft.com/office/drawing/2014/main" id="{9E83C364-42B4-47F2-99E3-3EDF7C8D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2772" name="Grafik 1">
            <a:extLst>
              <a:ext uri="{FF2B5EF4-FFF2-40B4-BE49-F238E27FC236}">
                <a16:creationId xmlns:a16="http://schemas.microsoft.com/office/drawing/2014/main" id="{71F9FD22-D1CF-4C27-89E7-74A95BC13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1106488"/>
            <a:ext cx="334168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feld 14">
            <a:extLst>
              <a:ext uri="{FF2B5EF4-FFF2-40B4-BE49-F238E27FC236}">
                <a16:creationId xmlns:a16="http://schemas.microsoft.com/office/drawing/2014/main" id="{DFAAF12E-A908-4AD8-88AE-A90378DDB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911225"/>
            <a:ext cx="46482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Durch die individuelle Begleitung der Lehrkraft wächst das selbstständige Arbeiten der Schülerinnen und Schüler.</a:t>
            </a:r>
          </a:p>
        </p:txBody>
      </p:sp>
      <p:pic>
        <p:nvPicPr>
          <p:cNvPr id="32774" name="Bild 16" descr="Bildschirmfoto 2019-02-26 um 16.20.34.png">
            <a:extLst>
              <a:ext uri="{FF2B5EF4-FFF2-40B4-BE49-F238E27FC236}">
                <a16:creationId xmlns:a16="http://schemas.microsoft.com/office/drawing/2014/main" id="{2A6048C3-538F-4E53-BB87-8ED0471DC9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"/>
          <a:stretch/>
        </p:blipFill>
        <p:spPr bwMode="auto">
          <a:xfrm>
            <a:off x="1057275" y="2427288"/>
            <a:ext cx="3374048" cy="370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380A20-533F-9F4A-BCCD-A60953B7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3CAB8-49CB-4C2A-84E7-ABBB7B17DA32}"/>
              </a:ext>
            </a:extLst>
          </p:cNvPr>
          <p:cNvSpPr txBox="1">
            <a:spLocks/>
          </p:cNvSpPr>
          <p:nvPr/>
        </p:nvSpPr>
        <p:spPr>
          <a:xfrm>
            <a:off x="914400" y="152400"/>
            <a:ext cx="7543800" cy="6588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spc="-38">
                <a:solidFill>
                  <a:srgbClr val="40404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2pPr>
            <a:lvl3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3pPr>
            <a:lvl4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4pPr>
            <a:lvl5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de-DE" sz="2800" b="1">
              <a:solidFill>
                <a:srgbClr val="99CB38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33795" name="Grafik 2">
            <a:extLst>
              <a:ext uri="{FF2B5EF4-FFF2-40B4-BE49-F238E27FC236}">
                <a16:creationId xmlns:a16="http://schemas.microsoft.com/office/drawing/2014/main" id="{4E8E5C75-3A96-4AF2-8AAD-4974D6D56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905250" cy="260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Bild 13" descr="Bildschirmfoto 2019-02-26 um 16.21.14.png">
            <a:extLst>
              <a:ext uri="{FF2B5EF4-FFF2-40B4-BE49-F238E27FC236}">
                <a16:creationId xmlns:a16="http://schemas.microsoft.com/office/drawing/2014/main" id="{B6842FD3-9E15-4C92-A566-D34556B26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37" y="2621572"/>
            <a:ext cx="4161392" cy="3191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Bild 15" descr="Bildschirmfoto 2019-02-26 um 16.20.57.png">
            <a:extLst>
              <a:ext uri="{FF2B5EF4-FFF2-40B4-BE49-F238E27FC236}">
                <a16:creationId xmlns:a16="http://schemas.microsoft.com/office/drawing/2014/main" id="{4874187B-C81E-425B-938F-93AE38498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0"/>
          <a:stretch>
            <a:fillRect/>
          </a:stretch>
        </p:blipFill>
        <p:spPr bwMode="auto">
          <a:xfrm>
            <a:off x="985614" y="1121300"/>
            <a:ext cx="3111745" cy="2098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hteck 4">
            <a:extLst>
              <a:ext uri="{FF2B5EF4-FFF2-40B4-BE49-F238E27FC236}">
                <a16:creationId xmlns:a16="http://schemas.microsoft.com/office/drawing/2014/main" id="{5830CABF-F7CB-4ABA-80F8-9A6CCD97B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25" y="994018"/>
            <a:ext cx="4159250" cy="14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der Lerninsel wird der Medien-kompetenz und der Teamfähigkeit ausreichend Raum gegeben.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253874-67AB-2443-BAE7-2ADE5F68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B81B4A7-7ED0-4F0B-B6BC-3CBF8034DC7F}"/>
              </a:ext>
            </a:extLst>
          </p:cNvPr>
          <p:cNvSpPr txBox="1">
            <a:spLocks/>
          </p:cNvSpPr>
          <p:nvPr/>
        </p:nvSpPr>
        <p:spPr>
          <a:xfrm>
            <a:off x="558800" y="228600"/>
            <a:ext cx="80010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spc="-38">
                <a:solidFill>
                  <a:srgbClr val="40404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2pPr>
            <a:lvl3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3pPr>
            <a:lvl4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4pPr>
            <a:lvl5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2800" dirty="0">
                <a:solidFill>
                  <a:srgbClr val="8527BB"/>
                </a:solidFill>
                <a:latin typeface="Arial"/>
                <a:ea typeface="+mj-ea"/>
                <a:cs typeface="Arial"/>
              </a:rPr>
              <a:t>Gemeinsames Arbeiten und Lernen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3DF79B15-0547-420E-AB42-F41D7B16C48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58800" y="782638"/>
            <a:ext cx="8001000" cy="76200"/>
            <a:chOff x="295" y="618"/>
            <a:chExt cx="5125" cy="181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31539C0C-862D-4960-BEBB-CA7155E98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E70EF1D7-714C-409D-BE34-90F7319DA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680"/>
                <a:ext cx="1807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3" name="Rectangle 6">
                <a:extLst>
                  <a:ext uri="{FF2B5EF4-FFF2-40B4-BE49-F238E27FC236}">
                    <a16:creationId xmlns:a16="http://schemas.microsoft.com/office/drawing/2014/main" id="{C4026B44-65EF-42E4-9CD5-7183AE3E0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4" name="Rectangle 7">
                <a:extLst>
                  <a:ext uri="{FF2B5EF4-FFF2-40B4-BE49-F238E27FC236}">
                    <a16:creationId xmlns:a16="http://schemas.microsoft.com/office/drawing/2014/main" id="{05F8BC78-2BDD-4083-A624-069C312EC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</p:grp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9E83C364-42B4-47F2-99E3-3EDF7C8D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>
            <a:extLst>
              <a:ext uri="{FF2B5EF4-FFF2-40B4-BE49-F238E27FC236}">
                <a16:creationId xmlns:a16="http://schemas.microsoft.com/office/drawing/2014/main" id="{62381764-2D79-464D-9A5B-06AAF2BB11D9}"/>
              </a:ext>
            </a:extLst>
          </p:cNvPr>
          <p:cNvSpPr txBox="1">
            <a:spLocks/>
          </p:cNvSpPr>
          <p:nvPr/>
        </p:nvSpPr>
        <p:spPr bwMode="auto">
          <a:xfrm>
            <a:off x="0" y="239713"/>
            <a:ext cx="9144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000">
                <a:solidFill>
                  <a:srgbClr val="852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>
                <a:solidFill>
                  <a:srgbClr val="852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Aktivitäten zur Stärkung der Persönlichkeitsentwicklung</a:t>
            </a:r>
          </a:p>
        </p:txBody>
      </p:sp>
      <p:grpSp>
        <p:nvGrpSpPr>
          <p:cNvPr id="37891" name="Group 3">
            <a:extLst>
              <a:ext uri="{FF2B5EF4-FFF2-40B4-BE49-F238E27FC236}">
                <a16:creationId xmlns:a16="http://schemas.microsoft.com/office/drawing/2014/main" id="{6E6FF4AB-0947-4D09-85D0-8DF6AD0559B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71500" y="777875"/>
            <a:ext cx="8001000" cy="76200"/>
            <a:chOff x="295" y="618"/>
            <a:chExt cx="5125" cy="181"/>
          </a:xfrm>
        </p:grpSpPr>
        <p:grpSp>
          <p:nvGrpSpPr>
            <p:cNvPr id="37895" name="Group 4">
              <a:extLst>
                <a:ext uri="{FF2B5EF4-FFF2-40B4-BE49-F238E27FC236}">
                  <a16:creationId xmlns:a16="http://schemas.microsoft.com/office/drawing/2014/main" id="{D6183624-728B-4DB7-96BA-483624EF1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BDEB250-552B-4A68-AC95-10ACDB631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680"/>
                <a:ext cx="1807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8FE388-51B5-403B-B088-5BC318900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6D3EFC-EC03-4187-BA8F-9E69CC944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</p:grpSp>
        <p:sp>
          <p:nvSpPr>
            <p:cNvPr id="37896" name="Rectangle 8">
              <a:extLst>
                <a:ext uri="{FF2B5EF4-FFF2-40B4-BE49-F238E27FC236}">
                  <a16:creationId xmlns:a16="http://schemas.microsoft.com/office/drawing/2014/main" id="{9BF56F10-1BD3-474C-A627-5CF8828EA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7892" name="Textfeld 8">
            <a:extLst>
              <a:ext uri="{FF2B5EF4-FFF2-40B4-BE49-F238E27FC236}">
                <a16:creationId xmlns:a16="http://schemas.microsoft.com/office/drawing/2014/main" id="{3FC84B3F-D6CC-4C03-950C-9C4B9916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06475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</a:rPr>
              <a:t>Inselkinder auf neuen Wegen</a:t>
            </a:r>
            <a:endParaRPr lang="de-DE" altLang="de-DE" b="1"/>
          </a:p>
        </p:txBody>
      </p:sp>
      <p:pic>
        <p:nvPicPr>
          <p:cNvPr id="37893" name="Bild 8" descr="IMG_0800.JPG">
            <a:extLst>
              <a:ext uri="{FF2B5EF4-FFF2-40B4-BE49-F238E27FC236}">
                <a16:creationId xmlns:a16="http://schemas.microsoft.com/office/drawing/2014/main" id="{01A78FA9-9115-4F8C-82FC-3FCC63542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48615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Bild 9" descr="IMG_0830.JPG">
            <a:extLst>
              <a:ext uri="{FF2B5EF4-FFF2-40B4-BE49-F238E27FC236}">
                <a16:creationId xmlns:a16="http://schemas.microsoft.com/office/drawing/2014/main" id="{6AAC04A2-8AA5-430B-B64D-884BD0449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505200" cy="467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15253874-67AB-2443-BAE7-2ADE5F68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</p:spPr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66263" t="29398" r="11091" b="52232"/>
          <a:stretch/>
        </p:blipFill>
        <p:spPr>
          <a:xfrm>
            <a:off x="2532184" y="2646486"/>
            <a:ext cx="4141529" cy="178483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2B6397D-B84C-44D0-AE21-C1449BCD5849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0638"/>
            <a:ext cx="7543800" cy="931862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spc="-38">
                <a:solidFill>
                  <a:srgbClr val="40404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2pPr>
            <a:lvl3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3pPr>
            <a:lvl4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4pPr>
            <a:lvl5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endParaRPr lang="de-DE" sz="2400" b="1" dirty="0">
              <a:solidFill>
                <a:srgbClr val="99CB38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sz="2800" dirty="0">
                <a:solidFill>
                  <a:srgbClr val="8527BB"/>
                </a:solidFill>
                <a:latin typeface="Arial"/>
                <a:cs typeface="Arial"/>
              </a:rPr>
              <a:t>Chor- und </a:t>
            </a:r>
            <a:r>
              <a:rPr lang="de-DE" sz="2800" dirty="0" err="1">
                <a:solidFill>
                  <a:srgbClr val="8527BB"/>
                </a:solidFill>
                <a:latin typeface="Arial"/>
                <a:cs typeface="Arial"/>
              </a:rPr>
              <a:t>Zupferklassen</a:t>
            </a:r>
            <a:endParaRPr lang="de-DE" sz="2800" dirty="0">
              <a:solidFill>
                <a:srgbClr val="8527BB"/>
              </a:solidFill>
              <a:latin typeface="Arial"/>
              <a:cs typeface="Arial"/>
            </a:endParaRPr>
          </a:p>
        </p:txBody>
      </p:sp>
      <p:sp>
        <p:nvSpPr>
          <p:cNvPr id="18435" name="Textfeld 7">
            <a:extLst>
              <a:ext uri="{FF2B5EF4-FFF2-40B4-BE49-F238E27FC236}">
                <a16:creationId xmlns:a16="http://schemas.microsoft.com/office/drawing/2014/main" id="{992E56DF-8937-4022-B4AA-C9DB2B924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066800"/>
            <a:ext cx="80010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Schüler haben in den 5.Klassen die Möglichkeit verschiedene Wahlklassen zu besuchen.</a:t>
            </a:r>
          </a:p>
          <a:p>
            <a:pPr algn="ctr"/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Diese fördern den Teamgeist und die Konzentrationsfähigkeit der Kinder. </a:t>
            </a:r>
          </a:p>
          <a:p>
            <a:pPr algn="ctr"/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Musik bereitet den Schülerinnen und Schülern große Freude.</a:t>
            </a:r>
          </a:p>
          <a:p>
            <a:pPr algn="ctr"/>
            <a:r>
              <a:rPr lang="de-DE" altLang="de-DE" sz="1800" dirty="0">
                <a:latin typeface="Arial"/>
                <a:ea typeface="MS PGothic"/>
                <a:cs typeface="Arial"/>
              </a:rPr>
              <a:t>Im Jahr </a:t>
            </a:r>
            <a:r>
              <a:rPr lang="de-DE" altLang="de-DE" sz="1800" dirty="0" smtClean="0">
                <a:latin typeface="Arial"/>
                <a:ea typeface="MS PGothic"/>
                <a:cs typeface="Arial"/>
              </a:rPr>
              <a:t>2026 </a:t>
            </a:r>
            <a:r>
              <a:rPr lang="de-DE" altLang="de-DE" sz="1800" dirty="0">
                <a:latin typeface="Arial"/>
                <a:ea typeface="MS PGothic"/>
                <a:cs typeface="Arial"/>
              </a:rPr>
              <a:t>gibt es wieder eine </a:t>
            </a:r>
            <a:r>
              <a:rPr lang="de-DE" altLang="de-DE" sz="1800" dirty="0" smtClean="0">
                <a:latin typeface="Arial"/>
                <a:ea typeface="MS PGothic"/>
                <a:cs typeface="Arial"/>
              </a:rPr>
              <a:t>Chorklasse</a:t>
            </a:r>
            <a:r>
              <a:rPr lang="de-DE" altLang="de-DE" sz="1800" dirty="0">
                <a:latin typeface="Arial"/>
                <a:ea typeface="MS PGothic"/>
                <a:cs typeface="Arial"/>
              </a:rPr>
              <a:t>.</a:t>
            </a:r>
          </a:p>
        </p:txBody>
      </p:sp>
      <p:grpSp>
        <p:nvGrpSpPr>
          <p:cNvPr id="18436" name="Group 3">
            <a:extLst>
              <a:ext uri="{FF2B5EF4-FFF2-40B4-BE49-F238E27FC236}">
                <a16:creationId xmlns:a16="http://schemas.microsoft.com/office/drawing/2014/main" id="{AA77BDD7-4573-4B18-951D-0BAD4CD35C0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57200" y="914400"/>
            <a:ext cx="8001000" cy="76200"/>
            <a:chOff x="295" y="618"/>
            <a:chExt cx="5125" cy="181"/>
          </a:xfrm>
        </p:grpSpPr>
        <p:grpSp>
          <p:nvGrpSpPr>
            <p:cNvPr id="18440" name="Group 4">
              <a:extLst>
                <a:ext uri="{FF2B5EF4-FFF2-40B4-BE49-F238E27FC236}">
                  <a16:creationId xmlns:a16="http://schemas.microsoft.com/office/drawing/2014/main" id="{FEFEB9F2-E56B-4236-B0D2-04E70A402C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5E6C1450-0C1E-4AD5-94DB-9513AEEAC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680"/>
                <a:ext cx="1807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5F7F6672-9604-46E1-B9F7-1A96D9754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927CB9B3-4BE1-4F29-B659-EC4CCDA05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</p:grpSp>
        <p:sp>
          <p:nvSpPr>
            <p:cNvPr id="18441" name="Rectangle 8">
              <a:extLst>
                <a:ext uri="{FF2B5EF4-FFF2-40B4-BE49-F238E27FC236}">
                  <a16:creationId xmlns:a16="http://schemas.microsoft.com/office/drawing/2014/main" id="{A437685A-AB2B-443D-B5DD-D11857517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8438" name="Grafik 5">
            <a:extLst>
              <a:ext uri="{FF2B5EF4-FFF2-40B4-BE49-F238E27FC236}">
                <a16:creationId xmlns:a16="http://schemas.microsoft.com/office/drawing/2014/main" id="{125620FC-9ECC-464B-ACE1-9E0A2109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91" y="4191060"/>
            <a:ext cx="2892251" cy="192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Grafik 4">
            <a:extLst>
              <a:ext uri="{FF2B5EF4-FFF2-40B4-BE49-F238E27FC236}">
                <a16:creationId xmlns:a16="http://schemas.microsoft.com/office/drawing/2014/main" id="{8B3D8742-B255-466C-92E0-85A2EEC97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5" y="3839369"/>
            <a:ext cx="3419790" cy="227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9752A6-B4B6-854E-9AB4-FD5ADC7B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 1" descr="Theorie und Wissen .jpg">
            <a:extLst>
              <a:ext uri="{FF2B5EF4-FFF2-40B4-BE49-F238E27FC236}">
                <a16:creationId xmlns:a16="http://schemas.microsoft.com/office/drawing/2014/main" id="{1DFAA680-1815-4CBA-B1EF-C403997AB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9301">
            <a:off x="5438440" y="349251"/>
            <a:ext cx="34544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hteck 2">
            <a:extLst>
              <a:ext uri="{FF2B5EF4-FFF2-40B4-BE49-F238E27FC236}">
                <a16:creationId xmlns:a16="http://schemas.microsoft.com/office/drawing/2014/main" id="{B94C277F-2759-420B-A10F-BA93F4715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8458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breit angelegte Allgemeinbildung 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fundierter mittlerer Schulabschluss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grundlegende Kompetenzen und Schlüsselqualifikationen 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begabungs- und neigungsgerechte Schule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berufsorientierte Schule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Voraussetzung für den Übertritt in weitere schulische Bildungsgänge, z. B. Fachoberschule (FOS), Gymnasium</a:t>
            </a:r>
          </a:p>
        </p:txBody>
      </p:sp>
      <p:sp>
        <p:nvSpPr>
          <p:cNvPr id="12292" name="Rechteck 3">
            <a:extLst>
              <a:ext uri="{FF2B5EF4-FFF2-40B4-BE49-F238E27FC236}">
                <a16:creationId xmlns:a16="http://schemas.microsoft.com/office/drawing/2014/main" id="{E5598C84-8927-41BB-8BC6-BCB09B18F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2000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der Realschule</a:t>
            </a:r>
          </a:p>
        </p:txBody>
      </p:sp>
      <p:grpSp>
        <p:nvGrpSpPr>
          <p:cNvPr id="12293" name="Group 3">
            <a:extLst>
              <a:ext uri="{FF2B5EF4-FFF2-40B4-BE49-F238E27FC236}">
                <a16:creationId xmlns:a16="http://schemas.microsoft.com/office/drawing/2014/main" id="{E178CC35-A359-43C2-8316-75356CAF331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47801"/>
            <a:ext cx="4877136" cy="76200"/>
            <a:chOff x="295" y="618"/>
            <a:chExt cx="5125" cy="181"/>
          </a:xfrm>
        </p:grpSpPr>
        <p:grpSp>
          <p:nvGrpSpPr>
            <p:cNvPr id="12294" name="Group 4">
              <a:extLst>
                <a:ext uri="{FF2B5EF4-FFF2-40B4-BE49-F238E27FC236}">
                  <a16:creationId xmlns:a16="http://schemas.microsoft.com/office/drawing/2014/main" id="{7316124B-E46E-4DC4-B857-2FD73393A2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22" name="Rectangle 5">
                <a:extLst>
                  <a:ext uri="{FF2B5EF4-FFF2-40B4-BE49-F238E27FC236}">
                    <a16:creationId xmlns:a16="http://schemas.microsoft.com/office/drawing/2014/main" id="{D1440B66-7050-43F1-8D33-46DA1B5DE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" y="1680"/>
                <a:ext cx="1806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23" name="Rectangle 6">
                <a:extLst>
                  <a:ext uri="{FF2B5EF4-FFF2-40B4-BE49-F238E27FC236}">
                    <a16:creationId xmlns:a16="http://schemas.microsoft.com/office/drawing/2014/main" id="{EE4BD964-2026-458B-A302-42F076B58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6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24" name="Rectangle 7">
                <a:extLst>
                  <a:ext uri="{FF2B5EF4-FFF2-40B4-BE49-F238E27FC236}">
                    <a16:creationId xmlns:a16="http://schemas.microsoft.com/office/drawing/2014/main" id="{E543A26A-868C-47CF-ADB4-C667238B3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9" y="1680"/>
                <a:ext cx="1809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</p:grpSp>
        <p:sp>
          <p:nvSpPr>
            <p:cNvPr id="12295" name="Rectangle 8">
              <a:extLst>
                <a:ext uri="{FF2B5EF4-FFF2-40B4-BE49-F238E27FC236}">
                  <a16:creationId xmlns:a16="http://schemas.microsoft.com/office/drawing/2014/main" id="{8F55D8AC-B608-42C1-AA84-6841C3929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AF3121F-AB1A-0349-8C6B-671D508A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Bild 10" descr="Bildschirmfoto 2019-02-26 um 16.39.58.png">
            <a:extLst>
              <a:ext uri="{FF2B5EF4-FFF2-40B4-BE49-F238E27FC236}">
                <a16:creationId xmlns:a16="http://schemas.microsoft.com/office/drawing/2014/main" id="{F75CB802-0331-4768-A38F-BA8918B3C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34" y="2906699"/>
            <a:ext cx="3713777" cy="160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1BC9302-DEA0-0344-8600-943BDC37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 1" descr="Bildschirmfoto 2019-02-26 um 16.39.51.png">
            <a:extLst>
              <a:ext uri="{FF2B5EF4-FFF2-40B4-BE49-F238E27FC236}">
                <a16:creationId xmlns:a16="http://schemas.microsoft.com/office/drawing/2014/main" id="{571FE483-4EEB-4286-96B2-AE55942AB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8" y="4327862"/>
            <a:ext cx="3878949" cy="165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2" descr="Bildschirmfoto 2019-02-26 um 16.40.16.png">
            <a:extLst>
              <a:ext uri="{FF2B5EF4-FFF2-40B4-BE49-F238E27FC236}">
                <a16:creationId xmlns:a16="http://schemas.microsoft.com/office/drawing/2014/main" id="{73C10B72-052F-4E33-957D-6F40F7C09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3810"/>
            <a:ext cx="3954567" cy="168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2B6397D-B84C-44D0-AE21-C1449BCD5849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0638"/>
            <a:ext cx="7543800" cy="931862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spc="-38">
                <a:solidFill>
                  <a:srgbClr val="40404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2pPr>
            <a:lvl3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3pPr>
            <a:lvl4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4pPr>
            <a:lvl5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endParaRPr lang="de-DE" sz="2400" b="1" dirty="0">
              <a:solidFill>
                <a:srgbClr val="99CB38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sz="2800" dirty="0">
                <a:solidFill>
                  <a:srgbClr val="8527BB"/>
                </a:solidFill>
                <a:latin typeface="Arial"/>
                <a:cs typeface="Arial"/>
              </a:rPr>
              <a:t>Besonderheiten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AA77BDD7-4573-4B18-951D-0BAD4CD35C0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57200" y="914400"/>
            <a:ext cx="8001000" cy="76200"/>
            <a:chOff x="295" y="618"/>
            <a:chExt cx="5125" cy="181"/>
          </a:xfrm>
        </p:grpSpPr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FEFEB9F2-E56B-4236-B0D2-04E70A402C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5E6C1450-0C1E-4AD5-94DB-9513AEEAC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680"/>
                <a:ext cx="1807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5F7F6672-9604-46E1-B9F7-1A96D9754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5" name="Rectangle 7">
                <a:extLst>
                  <a:ext uri="{FF2B5EF4-FFF2-40B4-BE49-F238E27FC236}">
                    <a16:creationId xmlns:a16="http://schemas.microsoft.com/office/drawing/2014/main" id="{927CB9B3-4BE1-4F29-B659-EC4CCDA05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</p:grp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A437685A-AB2B-443D-B5DD-D11857517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88" y="4866795"/>
            <a:ext cx="2014191" cy="11156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75" y="1567873"/>
            <a:ext cx="3000819" cy="930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>
            <a:extLst>
              <a:ext uri="{FF2B5EF4-FFF2-40B4-BE49-F238E27FC236}">
                <a16:creationId xmlns:a16="http://schemas.microsoft.com/office/drawing/2014/main" id="{D8EDD552-222D-3521-C628-D43A4A624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800">
                <a:solidFill>
                  <a:srgbClr val="852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Klärung offener Fragen</a:t>
            </a:r>
          </a:p>
        </p:txBody>
      </p:sp>
      <p:sp>
        <p:nvSpPr>
          <p:cNvPr id="45058" name="Inhaltsplatzhalter 2">
            <a:extLst>
              <a:ext uri="{FF2B5EF4-FFF2-40B4-BE49-F238E27FC236}">
                <a16:creationId xmlns:a16="http://schemas.microsoft.com/office/drawing/2014/main" id="{4E6A22CF-D67D-8F5B-FE85-FAF15F281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2038"/>
            <a:ext cx="8280400" cy="43243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68263" indent="-68263"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67945" indent="-67945"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altLang="de-DE" sz="1600" b="1" dirty="0">
                <a:latin typeface="Arial"/>
                <a:ea typeface="MS PGothic"/>
                <a:cs typeface="Arial"/>
              </a:rPr>
              <a:t>Sind bei Ihnen noch Fragen offen?</a:t>
            </a:r>
            <a:endParaRPr lang="de-DE" dirty="0">
              <a:latin typeface="Arial"/>
              <a:ea typeface="MS PGothic"/>
              <a:cs typeface="Arial"/>
            </a:endParaRPr>
          </a:p>
          <a:p>
            <a:pPr marL="67945" indent="-67945"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altLang="de-DE" sz="1600" b="1" dirty="0">
                <a:latin typeface="Arial"/>
                <a:ea typeface="MS PGothic"/>
                <a:cs typeface="Arial"/>
              </a:rPr>
              <a:t>Besuchen Sie unsere Homepage: </a:t>
            </a:r>
            <a:r>
              <a: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b="1" dirty="0">
                <a:latin typeface="Arial"/>
                <a:ea typeface="MS PGothic"/>
                <a:cs typeface="Arial"/>
                <a:hlinkClick r:id="rId2"/>
              </a:rPr>
              <a:t>https://rsger.de</a:t>
            </a:r>
            <a:r>
              <a: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b="1" dirty="0">
                <a:latin typeface="Arial"/>
                <a:ea typeface="MS PGothic"/>
                <a:cs typeface="Arial"/>
              </a:rPr>
              <a:t/>
            </a:r>
            <a:br>
              <a:rPr lang="de-DE" altLang="de-DE" sz="1600" b="1" dirty="0">
                <a:latin typeface="Arial"/>
                <a:ea typeface="MS PGothic"/>
                <a:cs typeface="Arial"/>
              </a:rPr>
            </a:br>
            <a:r>
              <a:rPr lang="de-DE" altLang="de-DE" sz="1600" b="1" dirty="0">
                <a:latin typeface="Arial"/>
                <a:ea typeface="MS PGothic"/>
                <a:cs typeface="Arial"/>
              </a:rPr>
              <a:t>oder schauen Sie direkt in unsere Lernwelten hinein:</a:t>
            </a:r>
            <a:br>
              <a:rPr lang="de-DE" altLang="de-DE" sz="1600" b="1" dirty="0">
                <a:latin typeface="Arial"/>
                <a:ea typeface="MS PGothic"/>
                <a:cs typeface="Arial"/>
              </a:rPr>
            </a:br>
            <a:r>
              <a:rPr lang="de-DE" sz="1600" b="1" dirty="0">
                <a:latin typeface="Arial"/>
                <a:ea typeface="MS PGothic"/>
                <a:cs typeface="Arial"/>
                <a:hlinkClick r:id="rId3"/>
              </a:rPr>
              <a:t>https://rsger.de/aufnahme/</a:t>
            </a:r>
            <a:endParaRPr lang="de-DE" altLang="de-DE" sz="1600" dirty="0">
              <a:latin typeface="Arial"/>
              <a:ea typeface="MS PGothic"/>
              <a:cs typeface="Arial"/>
            </a:endParaRPr>
          </a:p>
          <a:p>
            <a:pPr marL="67945" indent="-67945"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altLang="de-DE" sz="1600" dirty="0">
                <a:latin typeface="Arial"/>
                <a:ea typeface="MS PGothic"/>
                <a:cs typeface="Arial"/>
              </a:rPr>
              <a:t>Gerne können Sie uns per E-Mail kontaktieren:</a:t>
            </a:r>
          </a:p>
          <a:p>
            <a:pPr marL="67945" indent="-67945"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alt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beratung@rsger.de</a:t>
            </a:r>
            <a:r>
              <a:rPr lang="de-DE" alt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(Beratungslehrerin RS)</a:t>
            </a:r>
            <a:endParaRPr lang="de-DE" alt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945" indent="-67945"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altLang="de-DE" sz="16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ch.venus-michel@rsger.de</a:t>
            </a:r>
            <a:r>
              <a: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(Schulleiterin der RS)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de-DE" altLang="de-DE" sz="1600" b="1" dirty="0">
                <a:latin typeface="Arial"/>
                <a:ea typeface="MS PGothic"/>
                <a:cs typeface="Arial"/>
              </a:rPr>
              <a:t> Wir freuen uns auf eine individuelle Beratung.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altLang="de-DE" sz="1600" b="1" dirty="0">
                <a:latin typeface="Arial"/>
                <a:ea typeface="MS PGothic"/>
                <a:cs typeface="Arial"/>
              </a:rPr>
              <a:t> Weitere nützliche Internetseiten:</a:t>
            </a:r>
          </a:p>
        </p:txBody>
      </p:sp>
      <p:grpSp>
        <p:nvGrpSpPr>
          <p:cNvPr id="31748" name="Group 3">
            <a:extLst>
              <a:ext uri="{FF2B5EF4-FFF2-40B4-BE49-F238E27FC236}">
                <a16:creationId xmlns:a16="http://schemas.microsoft.com/office/drawing/2014/main" id="{1524D03A-6283-3688-1C82-A9C9FDF9D55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914400"/>
            <a:ext cx="8280400" cy="71438"/>
            <a:chOff x="295" y="618"/>
            <a:chExt cx="5125" cy="181"/>
          </a:xfrm>
        </p:grpSpPr>
        <p:grpSp>
          <p:nvGrpSpPr>
            <p:cNvPr id="31751" name="Group 4">
              <a:extLst>
                <a:ext uri="{FF2B5EF4-FFF2-40B4-BE49-F238E27FC236}">
                  <a16:creationId xmlns:a16="http://schemas.microsoft.com/office/drawing/2014/main" id="{274FB803-7B49-F16E-C389-552FA5D139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3DB8C847-7FA6-BEB1-8994-342603CC2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680"/>
                <a:ext cx="1807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7DE277BF-96F7-32E1-3031-0A4637061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6EDA9D9A-9EEC-66D1-8C71-FFDF4B634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</p:grpSp>
        <p:sp>
          <p:nvSpPr>
            <p:cNvPr id="31752" name="Rectangle 8">
              <a:extLst>
                <a:ext uri="{FF2B5EF4-FFF2-40B4-BE49-F238E27FC236}">
                  <a16:creationId xmlns:a16="http://schemas.microsoft.com/office/drawing/2014/main" id="{93ECF0B1-14DB-6E1A-627B-94C6890CB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" name="Text Box 12">
            <a:extLst>
              <a:ext uri="{FF2B5EF4-FFF2-40B4-BE49-F238E27FC236}">
                <a16:creationId xmlns:a16="http://schemas.microsoft.com/office/drawing/2014/main" id="{8735DDA4-753E-0B4D-1691-64601B3C9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063" y="5062538"/>
            <a:ext cx="3657600" cy="400050"/>
          </a:xfrm>
          <a:prstGeom prst="rect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20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www.schulberatung.bayern.de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C2771A85-1810-260B-0958-3481D58EC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534025"/>
            <a:ext cx="4095750" cy="4000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20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www.realschule.bayern.de</a:t>
            </a: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15253874-67AB-2443-BAE7-2ADE5F68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</p:spPr>
        <p:txBody>
          <a:bodyPr/>
          <a:lstStyle/>
          <a:p>
            <a:pPr>
              <a:defRPr/>
            </a:pPr>
            <a:r>
              <a:rPr lang="en-US" sz="7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</a:t>
            </a:r>
            <a:r>
              <a:rPr lang="en-US" sz="700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Realschule</a:t>
            </a:r>
            <a:r>
              <a:rPr lang="en-US" sz="7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cap="non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Geretsried</a:t>
            </a:r>
            <a:r>
              <a:rPr lang="en-US" sz="7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en-US" sz="7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3" y="152400"/>
            <a:ext cx="7772400" cy="833438"/>
          </a:xfrm>
        </p:spPr>
        <p:txBody>
          <a:bodyPr/>
          <a:lstStyle/>
          <a:p>
            <a:pPr algn="ctr" eaLnBrk="1" hangingPunct="1"/>
            <a:r>
              <a:rPr lang="de-DE" altLang="de-DE" dirty="0" smtClean="0">
                <a:solidFill>
                  <a:srgbClr val="7030A0"/>
                </a:solidFill>
                <a:latin typeface="Calibri" panose="020F0502020204030204" pitchFamily="34" charset="0"/>
              </a:rPr>
              <a:t>Unser Ziel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343400" cy="3203542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Schule soll </a:t>
            </a:r>
            <a:r>
              <a:rPr lang="de-DE" alt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</a:t>
            </a:r>
            <a: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Freude machen!</a:t>
            </a:r>
            <a:b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Entscheiden Sie sich daher </a:t>
            </a:r>
            <a:r>
              <a:rPr lang="de-DE" altLang="de-DE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</a:t>
            </a:r>
            <a: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mit Ihrem Kind für die </a:t>
            </a:r>
            <a:r>
              <a:rPr lang="de-DE" altLang="de-DE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passende</a:t>
            </a:r>
            <a: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Schulart ...</a:t>
            </a:r>
          </a:p>
        </p:txBody>
      </p:sp>
      <p:pic>
        <p:nvPicPr>
          <p:cNvPr id="58372" name="Picture 4" descr="PE02742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320925"/>
            <a:ext cx="2374900" cy="2214563"/>
          </a:xfrm>
        </p:spPr>
      </p:pic>
      <p:grpSp>
        <p:nvGrpSpPr>
          <p:cNvPr id="58373" name="Group 3"/>
          <p:cNvGrpSpPr>
            <a:grpSpLocks/>
          </p:cNvGrpSpPr>
          <p:nvPr/>
        </p:nvGrpSpPr>
        <p:grpSpPr bwMode="auto">
          <a:xfrm>
            <a:off x="392113" y="985838"/>
            <a:ext cx="8280400" cy="71437"/>
            <a:chOff x="295" y="618"/>
            <a:chExt cx="5125" cy="181"/>
          </a:xfrm>
        </p:grpSpPr>
        <p:grpSp>
          <p:nvGrpSpPr>
            <p:cNvPr id="58374" name="Group 4"/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F583E9AA-BFE5-420C-B360-93A17B693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680"/>
                <a:ext cx="1807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/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417F4B7D-8347-4AE2-ADEC-AD7C212CD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/>
              </a:p>
            </p:txBody>
          </p:sp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2B711BE8-24E4-4470-907A-6EC3F8C31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/>
              </a:p>
            </p:txBody>
          </p:sp>
        </p:grpSp>
        <p:sp>
          <p:nvSpPr>
            <p:cNvPr id="58375" name="Rectangle 8"/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33368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hteck 3">
            <a:extLst>
              <a:ext uri="{FF2B5EF4-FFF2-40B4-BE49-F238E27FC236}">
                <a16:creationId xmlns:a16="http://schemas.microsoft.com/office/drawing/2014/main" id="{C40B4F95-2AE0-4817-8ADF-751B106B5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muss Ihr Kind mitbringen? </a:t>
            </a:r>
          </a:p>
        </p:txBody>
      </p:sp>
      <p:pic>
        <p:nvPicPr>
          <p:cNvPr id="5" name="Bild 4" descr="Ziel.jpg">
            <a:extLst>
              <a:ext uri="{FF2B5EF4-FFF2-40B4-BE49-F238E27FC236}">
                <a16:creationId xmlns:a16="http://schemas.microsoft.com/office/drawing/2014/main" id="{7B229CA9-38AB-4CEB-BDF4-B71379FD4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500"/>
          <a:stretch>
            <a:fillRect/>
          </a:stretch>
        </p:blipFill>
        <p:spPr bwMode="auto">
          <a:xfrm>
            <a:off x="2362200" y="1828800"/>
            <a:ext cx="4264025" cy="28400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grpSp>
        <p:nvGrpSpPr>
          <p:cNvPr id="14340" name="Ovale Legende 9">
            <a:extLst>
              <a:ext uri="{FF2B5EF4-FFF2-40B4-BE49-F238E27FC236}">
                <a16:creationId xmlns:a16="http://schemas.microsoft.com/office/drawing/2014/main" id="{5B40CFD2-A7B8-4180-9F7C-A19E05F23A4E}"/>
              </a:ext>
            </a:extLst>
          </p:cNvPr>
          <p:cNvGrpSpPr>
            <a:grpSpLocks/>
          </p:cNvGrpSpPr>
          <p:nvPr/>
        </p:nvGrpSpPr>
        <p:grpSpPr bwMode="auto">
          <a:xfrm>
            <a:off x="5443974" y="3903663"/>
            <a:ext cx="3543299" cy="2236561"/>
            <a:chOff x="3416" y="2616"/>
            <a:chExt cx="2232" cy="1288"/>
          </a:xfrm>
        </p:grpSpPr>
        <p:pic>
          <p:nvPicPr>
            <p:cNvPr id="14356" name="Ovale Legende 9">
              <a:extLst>
                <a:ext uri="{FF2B5EF4-FFF2-40B4-BE49-F238E27FC236}">
                  <a16:creationId xmlns:a16="http://schemas.microsoft.com/office/drawing/2014/main" id="{47E4D0B2-A786-4D0D-B687-D379E138BEC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" y="2616"/>
              <a:ext cx="2232" cy="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7" name="Text Box 4">
              <a:extLst>
                <a:ext uri="{FF2B5EF4-FFF2-40B4-BE49-F238E27FC236}">
                  <a16:creationId xmlns:a16="http://schemas.microsoft.com/office/drawing/2014/main" id="{F37436BB-0992-4903-8B35-3D10A8107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39695">
              <a:off x="3839" y="2873"/>
              <a:ext cx="1501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 altLang="de-DE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Fleiß und Arbeitsbereitschaft</a:t>
              </a:r>
              <a:endParaRPr lang="de-DE" altLang="de-DE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41" name="Ovale Legende 10">
            <a:extLst>
              <a:ext uri="{FF2B5EF4-FFF2-40B4-BE49-F238E27FC236}">
                <a16:creationId xmlns:a16="http://schemas.microsoft.com/office/drawing/2014/main" id="{88445E7D-9527-4144-B279-998588A864E6}"/>
              </a:ext>
            </a:extLst>
          </p:cNvPr>
          <p:cNvGrpSpPr>
            <a:grpSpLocks/>
          </p:cNvGrpSpPr>
          <p:nvPr/>
        </p:nvGrpSpPr>
        <p:grpSpPr bwMode="auto">
          <a:xfrm>
            <a:off x="5992290" y="1353574"/>
            <a:ext cx="2867025" cy="2074863"/>
            <a:chOff x="3914" y="832"/>
            <a:chExt cx="1806" cy="1307"/>
          </a:xfrm>
        </p:grpSpPr>
        <p:pic>
          <p:nvPicPr>
            <p:cNvPr id="14354" name="Ovale Legende 10">
              <a:extLst>
                <a:ext uri="{FF2B5EF4-FFF2-40B4-BE49-F238E27FC236}">
                  <a16:creationId xmlns:a16="http://schemas.microsoft.com/office/drawing/2014/main" id="{553E892F-5154-405E-B055-98D6BC24EB0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" y="832"/>
              <a:ext cx="1806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Text Box 7">
              <a:extLst>
                <a:ext uri="{FF2B5EF4-FFF2-40B4-BE49-F238E27FC236}">
                  <a16:creationId xmlns:a16="http://schemas.microsoft.com/office/drawing/2014/main" id="{C36740EE-C2DF-4823-8BA7-36397E933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12050">
              <a:off x="4145" y="1081"/>
              <a:ext cx="1311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 altLang="de-DE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a</a:t>
              </a:r>
              <a:r>
                <a:rPr lang="de-DE" altLang="de-DE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usreichende Begabung</a:t>
              </a:r>
              <a:endParaRPr lang="de-DE" altLang="de-DE" sz="1800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342" name="Ovale Legende 12">
            <a:extLst>
              <a:ext uri="{FF2B5EF4-FFF2-40B4-BE49-F238E27FC236}">
                <a16:creationId xmlns:a16="http://schemas.microsoft.com/office/drawing/2014/main" id="{BE44A029-3963-4432-A017-94B8A4528770}"/>
              </a:ext>
            </a:extLst>
          </p:cNvPr>
          <p:cNvGrpSpPr>
            <a:grpSpLocks/>
          </p:cNvGrpSpPr>
          <p:nvPr/>
        </p:nvGrpSpPr>
        <p:grpSpPr bwMode="auto">
          <a:xfrm>
            <a:off x="175879" y="4322854"/>
            <a:ext cx="3543300" cy="1905000"/>
            <a:chOff x="112" y="2704"/>
            <a:chExt cx="2232" cy="1200"/>
          </a:xfrm>
        </p:grpSpPr>
        <p:pic>
          <p:nvPicPr>
            <p:cNvPr id="14352" name="Ovale Legende 12">
              <a:extLst>
                <a:ext uri="{FF2B5EF4-FFF2-40B4-BE49-F238E27FC236}">
                  <a16:creationId xmlns:a16="http://schemas.microsoft.com/office/drawing/2014/main" id="{3A32E9B6-EB9F-43CB-B97E-B93A47C397E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2704"/>
              <a:ext cx="223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3" name="Text Box 10">
              <a:extLst>
                <a:ext uri="{FF2B5EF4-FFF2-40B4-BE49-F238E27FC236}">
                  <a16:creationId xmlns:a16="http://schemas.microsoft.com/office/drawing/2014/main" id="{B8F19915-08D3-4CA3-9149-E76825E05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135045">
              <a:off x="420" y="2970"/>
              <a:ext cx="1608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 altLang="de-DE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Durchhaltevermögen</a:t>
              </a:r>
              <a:endParaRPr lang="de-DE" altLang="de-DE" sz="1800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343" name="Ovale Legende 13">
            <a:extLst>
              <a:ext uri="{FF2B5EF4-FFF2-40B4-BE49-F238E27FC236}">
                <a16:creationId xmlns:a16="http://schemas.microsoft.com/office/drawing/2014/main" id="{B72D3D94-DD59-473A-A6D4-63F3264EDB99}"/>
              </a:ext>
            </a:extLst>
          </p:cNvPr>
          <p:cNvGrpSpPr>
            <a:grpSpLocks/>
          </p:cNvGrpSpPr>
          <p:nvPr/>
        </p:nvGrpSpPr>
        <p:grpSpPr bwMode="auto">
          <a:xfrm rot="21100532" flipH="1">
            <a:off x="273417" y="1358670"/>
            <a:ext cx="3016009" cy="2147570"/>
            <a:chOff x="176" y="952"/>
            <a:chExt cx="1552" cy="1200"/>
          </a:xfrm>
        </p:grpSpPr>
        <p:pic>
          <p:nvPicPr>
            <p:cNvPr id="14350" name="Ovale Legende 13">
              <a:extLst>
                <a:ext uri="{FF2B5EF4-FFF2-40B4-BE49-F238E27FC236}">
                  <a16:creationId xmlns:a16="http://schemas.microsoft.com/office/drawing/2014/main" id="{63F44184-D522-4F26-AD8F-72EECD1DFF5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" y="952"/>
              <a:ext cx="155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Text Box 13">
              <a:extLst>
                <a:ext uri="{FF2B5EF4-FFF2-40B4-BE49-F238E27FC236}">
                  <a16:creationId xmlns:a16="http://schemas.microsoft.com/office/drawing/2014/main" id="{84D4A5F2-3C1A-4BEE-8237-BBB658B89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87702">
              <a:off x="398" y="1130"/>
              <a:ext cx="1086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 altLang="de-DE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Teamfähigkeit</a:t>
              </a:r>
              <a:endParaRPr lang="de-DE" altLang="de-DE" sz="1800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id="{18C9D643-61C0-A94E-9CF9-92249DE74657}"/>
              </a:ext>
            </a:extLst>
          </p:cNvPr>
          <p:cNvGrpSpPr>
            <a:grpSpLocks/>
          </p:cNvGrpSpPr>
          <p:nvPr/>
        </p:nvGrpSpPr>
        <p:grpSpPr bwMode="auto">
          <a:xfrm>
            <a:off x="392113" y="985838"/>
            <a:ext cx="8280400" cy="71437"/>
            <a:chOff x="295" y="618"/>
            <a:chExt cx="5125" cy="181"/>
          </a:xfrm>
        </p:grpSpPr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377720D1-883F-5943-A568-CBB6EAC1EA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28" name="Rectangle 5">
                <a:extLst>
                  <a:ext uri="{FF2B5EF4-FFF2-40B4-BE49-F238E27FC236}">
                    <a16:creationId xmlns:a16="http://schemas.microsoft.com/office/drawing/2014/main" id="{D04C925E-840A-F84F-8BBB-30C1CB9FD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680"/>
                <a:ext cx="1807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29" name="Rectangle 6">
                <a:extLst>
                  <a:ext uri="{FF2B5EF4-FFF2-40B4-BE49-F238E27FC236}">
                    <a16:creationId xmlns:a16="http://schemas.microsoft.com/office/drawing/2014/main" id="{15F41C02-0DE0-DB4B-B957-869924BC3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30" name="Rectangle 7">
                <a:extLst>
                  <a:ext uri="{FF2B5EF4-FFF2-40B4-BE49-F238E27FC236}">
                    <a16:creationId xmlns:a16="http://schemas.microsoft.com/office/drawing/2014/main" id="{F8C2DF67-2F60-3440-BF41-E6AB06FFB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</p:grp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56F8386F-971D-104B-AD9A-1603CE22D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4E34F9C-6E96-B940-9162-EF705DEF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93DDB13-B264-4C42-A003-DB7145A0101E}"/>
              </a:ext>
            </a:extLst>
          </p:cNvPr>
          <p:cNvSpPr txBox="1">
            <a:spLocks noChangeArrowheads="1"/>
          </p:cNvSpPr>
          <p:nvPr/>
        </p:nvSpPr>
        <p:spPr>
          <a:xfrm>
            <a:off x="290513" y="334963"/>
            <a:ext cx="8382000" cy="65087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spc="-38">
                <a:solidFill>
                  <a:srgbClr val="40404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2pPr>
            <a:lvl3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3pPr>
            <a:lvl4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4pPr>
            <a:lvl5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2800">
                <a:solidFill>
                  <a:srgbClr val="7030A0"/>
                </a:solidFill>
                <a:latin typeface="Arial"/>
                <a:cs typeface="Arial"/>
              </a:rPr>
              <a:t>Neue Aufgaben, in die Ihr Kind hineinwachsen muss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3016132-D21E-436F-871C-CA30467A5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295400"/>
            <a:ext cx="8280400" cy="47089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dirty="0">
                <a:latin typeface="Arial"/>
                <a:ea typeface="MS PGothic"/>
                <a:cs typeface="Arial"/>
              </a:rPr>
              <a:t>evtl. längerer Fahrweg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dirty="0">
                <a:latin typeface="Arial"/>
                <a:ea typeface="MS PGothic"/>
                <a:cs typeface="Arial"/>
              </a:rPr>
              <a:t>Eintritt in eine unbekannte Schullandschaft mit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/>
                <a:ea typeface="MS PGothic"/>
                <a:cs typeface="Arial"/>
              </a:rPr>
              <a:t>neuer Klassen- und Schulgemeinschaft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dirty="0">
                <a:latin typeface="Arial"/>
                <a:ea typeface="MS PGothic"/>
                <a:cs typeface="Arial"/>
                <a:sym typeface="Wingdings" panose="05000000000000000000" pitchFamily="2" charset="2"/>
              </a:rPr>
              <a:t>Neue Fächer und ein anderes Lernen als in der Grundschule</a:t>
            </a:r>
            <a:endParaRPr lang="de-DE" altLang="de-DE" dirty="0">
              <a:latin typeface="Arial"/>
              <a:ea typeface="MS PGothic"/>
              <a:cs typeface="Arial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dirty="0">
                <a:latin typeface="Arial"/>
                <a:ea typeface="MS PGothic"/>
                <a:cs typeface="Arial"/>
              </a:rPr>
              <a:t>Fachlehrerprinzip, d.h. es unterrichten verschiedene Lehrer in der Klasse</a:t>
            </a:r>
            <a:r>
              <a:rPr lang="de-DE" altLang="de-DE" dirty="0">
                <a:latin typeface="Arial"/>
                <a:ea typeface="MS PGothic"/>
                <a:cs typeface="Arial"/>
                <a:sym typeface="Wingdings" panose="05000000000000000000" pitchFamily="2" charset="2"/>
              </a:rPr>
              <a:t>	</a:t>
            </a:r>
            <a:endParaRPr lang="de-DE" altLang="de-DE" b="1" dirty="0">
              <a:latin typeface="Arial"/>
              <a:ea typeface="MS PGothic"/>
              <a:cs typeface="Arial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dirty="0">
                <a:latin typeface="Arial"/>
                <a:ea typeface="MS PGothic"/>
                <a:cs typeface="Arial"/>
              </a:rPr>
              <a:t>Hausaufgaben in verschiedenen Fächern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2000" i="1" dirty="0">
                <a:latin typeface="Arial"/>
                <a:ea typeface="MS PGothic"/>
                <a:cs typeface="Arial"/>
              </a:rPr>
              <a:t>RS Geretsried: Doppelstundenprinzip und Führung eines Lerntagebuches</a:t>
            </a:r>
            <a:r>
              <a:rPr lang="de-DE" altLang="de-DE" sz="2000" i="1" dirty="0">
                <a:latin typeface="Arial"/>
                <a:ea typeface="MS PGothic"/>
                <a:cs typeface="Arial"/>
                <a:sym typeface="Wingdings" panose="05000000000000000000" pitchFamily="2" charset="2"/>
              </a:rPr>
              <a:t>	</a:t>
            </a:r>
            <a:endParaRPr lang="de-DE" altLang="de-DE" sz="2000" i="1" dirty="0">
              <a:latin typeface="Arial"/>
              <a:ea typeface="MS PGothic"/>
              <a:cs typeface="Arial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FCE77544-9E40-43EC-9C63-DF1822551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838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16389" name="Text Box 6">
            <a:extLst>
              <a:ext uri="{FF2B5EF4-FFF2-40B4-BE49-F238E27FC236}">
                <a16:creationId xmlns:a16="http://schemas.microsoft.com/office/drawing/2014/main" id="{E75F57B6-DCA7-4E0D-B261-4B1E9954B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727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16390" name="Group 3">
            <a:extLst>
              <a:ext uri="{FF2B5EF4-FFF2-40B4-BE49-F238E27FC236}">
                <a16:creationId xmlns:a16="http://schemas.microsoft.com/office/drawing/2014/main" id="{9A76AD4B-E404-4C26-91CF-5733A3D2C685}"/>
              </a:ext>
            </a:extLst>
          </p:cNvPr>
          <p:cNvGrpSpPr>
            <a:grpSpLocks/>
          </p:cNvGrpSpPr>
          <p:nvPr/>
        </p:nvGrpSpPr>
        <p:grpSpPr bwMode="auto">
          <a:xfrm>
            <a:off x="392113" y="985838"/>
            <a:ext cx="8280400" cy="71437"/>
            <a:chOff x="295" y="618"/>
            <a:chExt cx="5125" cy="181"/>
          </a:xfrm>
        </p:grpSpPr>
        <p:grpSp>
          <p:nvGrpSpPr>
            <p:cNvPr id="16391" name="Group 4">
              <a:extLst>
                <a:ext uri="{FF2B5EF4-FFF2-40B4-BE49-F238E27FC236}">
                  <a16:creationId xmlns:a16="http://schemas.microsoft.com/office/drawing/2014/main" id="{1FD0CE77-AD6E-40F6-8FEF-17F4867B0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89151844-F419-4B67-908A-21AA9C94B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680"/>
                <a:ext cx="1807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AA140B21-647E-48D9-A195-3E59C14B4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65DB4454-8957-42DE-80DC-BF72D46EA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</p:grpSp>
        <p:sp>
          <p:nvSpPr>
            <p:cNvPr id="16392" name="Rectangle 8">
              <a:extLst>
                <a:ext uri="{FF2B5EF4-FFF2-40B4-BE49-F238E27FC236}">
                  <a16:creationId xmlns:a16="http://schemas.microsoft.com/office/drawing/2014/main" id="{3350901E-9255-442D-A737-F4A833C0C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9371ED-A357-5B42-A5EA-6996F452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 3" descr="Bildschirmfoto 2019-02-27 um 20.23.05.png">
            <a:extLst>
              <a:ext uri="{FF2B5EF4-FFF2-40B4-BE49-F238E27FC236}">
                <a16:creationId xmlns:a16="http://schemas.microsoft.com/office/drawing/2014/main" id="{7E164563-4611-483B-ACFF-CF094D44B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752600"/>
            <a:ext cx="8416925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EB3132-0A38-4F62-A920-1E5C0672CE0F}"/>
              </a:ext>
            </a:extLst>
          </p:cNvPr>
          <p:cNvSpPr txBox="1">
            <a:spLocks noChangeArrowheads="1"/>
          </p:cNvSpPr>
          <p:nvPr/>
        </p:nvSpPr>
        <p:spPr>
          <a:xfrm>
            <a:off x="392113" y="457200"/>
            <a:ext cx="8253412" cy="533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spc="-38">
                <a:solidFill>
                  <a:srgbClr val="40404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2pPr>
            <a:lvl3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3pPr>
            <a:lvl4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4pPr>
            <a:lvl5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2800">
                <a:solidFill>
                  <a:srgbClr val="8527BB"/>
                </a:solidFill>
                <a:latin typeface="Arial"/>
                <a:cs typeface="Arial"/>
              </a:rPr>
              <a:t>Was </a:t>
            </a:r>
            <a:r>
              <a:rPr lang="de-DE" sz="2900">
                <a:solidFill>
                  <a:srgbClr val="7030A0"/>
                </a:solidFill>
                <a:latin typeface="Arial"/>
                <a:cs typeface="Arial"/>
              </a:rPr>
              <a:t>bietet</a:t>
            </a:r>
            <a:r>
              <a:rPr lang="de-DE" sz="2800">
                <a:solidFill>
                  <a:srgbClr val="8527BB"/>
                </a:solidFill>
                <a:latin typeface="Arial"/>
                <a:cs typeface="Arial"/>
              </a:rPr>
              <a:t> die Realschule zu Beginn?</a:t>
            </a:r>
          </a:p>
        </p:txBody>
      </p:sp>
      <p:grpSp>
        <p:nvGrpSpPr>
          <p:cNvPr id="17412" name="Group 3">
            <a:extLst>
              <a:ext uri="{FF2B5EF4-FFF2-40B4-BE49-F238E27FC236}">
                <a16:creationId xmlns:a16="http://schemas.microsoft.com/office/drawing/2014/main" id="{66626AE9-9C9C-459C-BFA6-18CBBCCE9BFE}"/>
              </a:ext>
            </a:extLst>
          </p:cNvPr>
          <p:cNvGrpSpPr>
            <a:grpSpLocks/>
          </p:cNvGrpSpPr>
          <p:nvPr/>
        </p:nvGrpSpPr>
        <p:grpSpPr bwMode="auto">
          <a:xfrm>
            <a:off x="392113" y="985838"/>
            <a:ext cx="8280400" cy="71437"/>
            <a:chOff x="295" y="618"/>
            <a:chExt cx="5125" cy="181"/>
          </a:xfrm>
        </p:grpSpPr>
        <p:grpSp>
          <p:nvGrpSpPr>
            <p:cNvPr id="17413" name="Group 4">
              <a:extLst>
                <a:ext uri="{FF2B5EF4-FFF2-40B4-BE49-F238E27FC236}">
                  <a16:creationId xmlns:a16="http://schemas.microsoft.com/office/drawing/2014/main" id="{4ADA1384-DE10-4ED0-8539-701EEAE5A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123F06C5-3FC7-4221-9968-C802EB63E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680"/>
                <a:ext cx="1807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B9270043-DF8A-46F9-A457-4B0F2DE6A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F8DCA538-FC9A-442F-9E95-057F957F0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</p:grpSp>
        <p:sp>
          <p:nvSpPr>
            <p:cNvPr id="17414" name="Rectangle 8">
              <a:extLst>
                <a:ext uri="{FF2B5EF4-FFF2-40B4-BE49-F238E27FC236}">
                  <a16:creationId xmlns:a16="http://schemas.microsoft.com/office/drawing/2014/main" id="{ADFD7464-9A6B-4BF9-8584-EF55E033E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373EB187-5F32-2547-BA7B-180D62BBBC1C}"/>
              </a:ext>
            </a:extLst>
          </p:cNvPr>
          <p:cNvSpPr txBox="1"/>
          <p:nvPr/>
        </p:nvSpPr>
        <p:spPr>
          <a:xfrm>
            <a:off x="392113" y="1057275"/>
            <a:ext cx="8253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>
                <a:latin typeface="Arial"/>
                <a:cs typeface="Arial"/>
              </a:rPr>
              <a:t>(1 HJ grün / 2. HJ pink - Feedbackstunde speziell an der RS Ger 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0FF0F0-18CD-C042-BAAB-424FE621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 2" descr="Bildschirmfoto 2019-02-26 um 15.46.49.png">
            <a:extLst>
              <a:ext uri="{FF2B5EF4-FFF2-40B4-BE49-F238E27FC236}">
                <a16:creationId xmlns:a16="http://schemas.microsoft.com/office/drawing/2014/main" id="{0CD4FC4D-70BD-4947-9902-B05D3B476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659313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4883538-5AD5-4443-9F33-921ECFA6C95D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414338"/>
            <a:ext cx="8469313" cy="423862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spc="-38">
                <a:solidFill>
                  <a:srgbClr val="40404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2pPr>
            <a:lvl3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3pPr>
            <a:lvl4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4pPr>
            <a:lvl5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2800">
                <a:solidFill>
                  <a:srgbClr val="7030A0"/>
                </a:solidFill>
                <a:latin typeface="Arial"/>
                <a:cs typeface="Arial"/>
              </a:rPr>
              <a:t>... und wie geht es nach der 6. Klasse weiter?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20A3490-E971-4DDE-94D4-C4CCE4F7F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58" y="1057275"/>
            <a:ext cx="8839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In der 7. Klasse wird der Unterricht nach </a:t>
            </a:r>
            <a:r>
              <a:rPr lang="de-DE" altLang="de-DE" sz="1800" b="1">
                <a:latin typeface="Arial" panose="020B0604020202020204" pitchFamily="34" charset="0"/>
                <a:cs typeface="Arial" panose="020B0604020202020204" pitchFamily="34" charset="0"/>
              </a:rPr>
              <a:t>Wahlpflichtfächergruppen</a:t>
            </a: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 differenziert: </a:t>
            </a:r>
          </a:p>
        </p:txBody>
      </p:sp>
      <p:grpSp>
        <p:nvGrpSpPr>
          <p:cNvPr id="19461" name="Group 3">
            <a:extLst>
              <a:ext uri="{FF2B5EF4-FFF2-40B4-BE49-F238E27FC236}">
                <a16:creationId xmlns:a16="http://schemas.microsoft.com/office/drawing/2014/main" id="{4CA067F5-6BE0-4235-A024-5E1ABA6D8703}"/>
              </a:ext>
            </a:extLst>
          </p:cNvPr>
          <p:cNvGrpSpPr>
            <a:grpSpLocks/>
          </p:cNvGrpSpPr>
          <p:nvPr/>
        </p:nvGrpSpPr>
        <p:grpSpPr bwMode="auto">
          <a:xfrm>
            <a:off x="392113" y="985838"/>
            <a:ext cx="8280400" cy="71437"/>
            <a:chOff x="295" y="618"/>
            <a:chExt cx="5125" cy="181"/>
          </a:xfrm>
        </p:grpSpPr>
        <p:grpSp>
          <p:nvGrpSpPr>
            <p:cNvPr id="19462" name="Group 4">
              <a:extLst>
                <a:ext uri="{FF2B5EF4-FFF2-40B4-BE49-F238E27FC236}">
                  <a16:creationId xmlns:a16="http://schemas.microsoft.com/office/drawing/2014/main" id="{6526E751-35B3-4BBB-A15D-56AAD7D77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89F05484-4A6D-4D65-B8D6-0B3726BAB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680"/>
                <a:ext cx="1807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93A2E5D0-949F-4C7D-943E-EE36E9E3C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9B3C1B4F-27C9-49A3-B7C8-709350B88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</p:grpSp>
        <p:sp>
          <p:nvSpPr>
            <p:cNvPr id="19463" name="Rectangle 8">
              <a:extLst>
                <a:ext uri="{FF2B5EF4-FFF2-40B4-BE49-F238E27FC236}">
                  <a16:creationId xmlns:a16="http://schemas.microsoft.com/office/drawing/2014/main" id="{A0CE07F3-03C8-46E8-A5E8-2F7054503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136D810-C714-E749-B004-62B6E9DE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F96E5512-3A33-47EA-A1E0-ACB60BA51A7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2113" y="1353112"/>
            <a:ext cx="8280400" cy="4742888"/>
          </a:xfrm>
        </p:spPr>
      </p:pic>
      <p:grpSp>
        <p:nvGrpSpPr>
          <p:cNvPr id="13" name="Group 3">
            <a:extLst>
              <a:ext uri="{FF2B5EF4-FFF2-40B4-BE49-F238E27FC236}">
                <a16:creationId xmlns:a16="http://schemas.microsoft.com/office/drawing/2014/main" id="{147947E5-32B3-F44E-B861-5998AA47CD4C}"/>
              </a:ext>
            </a:extLst>
          </p:cNvPr>
          <p:cNvGrpSpPr>
            <a:grpSpLocks/>
          </p:cNvGrpSpPr>
          <p:nvPr/>
        </p:nvGrpSpPr>
        <p:grpSpPr bwMode="auto">
          <a:xfrm>
            <a:off x="392113" y="985838"/>
            <a:ext cx="8280400" cy="71437"/>
            <a:chOff x="295" y="618"/>
            <a:chExt cx="5125" cy="181"/>
          </a:xfrm>
        </p:grpSpPr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B5AC6EB3-917C-184E-81BE-26B0A8C55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18" name="Rectangle 5">
                <a:extLst>
                  <a:ext uri="{FF2B5EF4-FFF2-40B4-BE49-F238E27FC236}">
                    <a16:creationId xmlns:a16="http://schemas.microsoft.com/office/drawing/2014/main" id="{5CDAEFCD-7BF9-EA41-897D-CE5107F32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680"/>
                <a:ext cx="1807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9" name="Rectangle 6">
                <a:extLst>
                  <a:ext uri="{FF2B5EF4-FFF2-40B4-BE49-F238E27FC236}">
                    <a16:creationId xmlns:a16="http://schemas.microsoft.com/office/drawing/2014/main" id="{894900FE-792E-6A4D-A18D-5CF688A24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20" name="Rectangle 7">
                <a:extLst>
                  <a:ext uri="{FF2B5EF4-FFF2-40B4-BE49-F238E27FC236}">
                    <a16:creationId xmlns:a16="http://schemas.microsoft.com/office/drawing/2014/main" id="{B7AE3BB1-1FE0-EB4E-8D10-FD0605C1D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</p:grp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8E0403C3-EA74-DA4A-A585-576F5E695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7BDF79-B36E-AF4A-8D50-60F9A7F6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C91530-CF05-4803-9264-D1C81AF95FF6}"/>
              </a:ext>
            </a:extLst>
          </p:cNvPr>
          <p:cNvSpPr txBox="1"/>
          <p:nvPr/>
        </p:nvSpPr>
        <p:spPr>
          <a:xfrm>
            <a:off x="7559154" y="4172803"/>
            <a:ext cx="6448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>
                <a:latin typeface="Calibri"/>
                <a:ea typeface="MS PGothic"/>
                <a:cs typeface="Times New Roman"/>
              </a:rPr>
              <a:t>, IT</a:t>
            </a:r>
            <a:endParaRPr lang="de-DE" sz="2000">
              <a:latin typeface="Calibri"/>
              <a:cs typeface="Calibri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C36DC44-F9FA-A76D-5209-292152B467EA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450850"/>
            <a:ext cx="8469313" cy="350838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spc="-38">
                <a:solidFill>
                  <a:srgbClr val="40404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2pPr>
            <a:lvl3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3pPr>
            <a:lvl4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4pPr>
            <a:lvl5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2600" dirty="0">
                <a:solidFill>
                  <a:srgbClr val="7030A0"/>
                </a:solidFill>
                <a:latin typeface="Arial"/>
                <a:cs typeface="Arial"/>
              </a:rPr>
              <a:t>... und wie erreiche ich meinen Mittleren Schulabschluss?</a:t>
            </a:r>
          </a:p>
        </p:txBody>
      </p:sp>
    </p:spTree>
    <p:extLst>
      <p:ext uri="{BB962C8B-B14F-4D97-AF65-F5344CB8AC3E}">
        <p14:creationId xmlns:p14="http://schemas.microsoft.com/office/powerpoint/2010/main" val="34053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>
            <a:extLst>
              <a:ext uri="{FF2B5EF4-FFF2-40B4-BE49-F238E27FC236}">
                <a16:creationId xmlns:a16="http://schemas.microsoft.com/office/drawing/2014/main" id="{68B121C4-58B8-4EF0-85AE-B26885982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7" t="29469" r="24777" b="13400"/>
          <a:stretch>
            <a:fillRect/>
          </a:stretch>
        </p:blipFill>
        <p:spPr bwMode="auto">
          <a:xfrm>
            <a:off x="914400" y="1219200"/>
            <a:ext cx="7280275" cy="489743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hteck 5">
            <a:extLst>
              <a:ext uri="{FF2B5EF4-FFF2-40B4-BE49-F238E27FC236}">
                <a16:creationId xmlns:a16="http://schemas.microsoft.com/office/drawing/2014/main" id="{AB311CCE-4EA1-44EE-AE5C-06D642A20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4800"/>
            <a:ext cx="401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Anschlussmöglichkeiten</a:t>
            </a:r>
          </a:p>
        </p:txBody>
      </p:sp>
      <p:grpSp>
        <p:nvGrpSpPr>
          <p:cNvPr id="20484" name="Group 3">
            <a:extLst>
              <a:ext uri="{FF2B5EF4-FFF2-40B4-BE49-F238E27FC236}">
                <a16:creationId xmlns:a16="http://schemas.microsoft.com/office/drawing/2014/main" id="{A8CB2644-E89C-454C-ADCA-99E6B52E9FAA}"/>
              </a:ext>
            </a:extLst>
          </p:cNvPr>
          <p:cNvGrpSpPr>
            <a:grpSpLocks/>
          </p:cNvGrpSpPr>
          <p:nvPr/>
        </p:nvGrpSpPr>
        <p:grpSpPr bwMode="auto">
          <a:xfrm>
            <a:off x="392113" y="985838"/>
            <a:ext cx="8280400" cy="71437"/>
            <a:chOff x="295" y="618"/>
            <a:chExt cx="5125" cy="181"/>
          </a:xfrm>
        </p:grpSpPr>
        <p:grpSp>
          <p:nvGrpSpPr>
            <p:cNvPr id="20485" name="Group 4">
              <a:extLst>
                <a:ext uri="{FF2B5EF4-FFF2-40B4-BE49-F238E27FC236}">
                  <a16:creationId xmlns:a16="http://schemas.microsoft.com/office/drawing/2014/main" id="{F2A895DC-3907-41B9-B16B-91C622723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4E94B99E-A4D8-4FED-A079-1B3B910A9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680"/>
                <a:ext cx="1807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2294D872-6C67-471B-A240-2419DF667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  <p:sp>
            <p:nvSpPr>
              <p:cNvPr id="12" name="Rectangle 7">
                <a:extLst>
                  <a:ext uri="{FF2B5EF4-FFF2-40B4-BE49-F238E27FC236}">
                    <a16:creationId xmlns:a16="http://schemas.microsoft.com/office/drawing/2014/main" id="{F387AF58-6E46-4D56-9EBA-ED8F12755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</a:endParaRPr>
              </a:p>
            </p:txBody>
          </p:sp>
        </p:grpSp>
        <p:sp>
          <p:nvSpPr>
            <p:cNvPr id="20486" name="Rectangle 8">
              <a:extLst>
                <a:ext uri="{FF2B5EF4-FFF2-40B4-BE49-F238E27FC236}">
                  <a16:creationId xmlns:a16="http://schemas.microsoft.com/office/drawing/2014/main" id="{682C7767-70E7-4B70-99FF-3B0401F7B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4D2633-A722-9B46-9C49-57652EA6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9B46AA-7669-4417-A2DA-89DC18FF7AA8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304800"/>
            <a:ext cx="8280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spc="-38">
                <a:solidFill>
                  <a:srgbClr val="40404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2pPr>
            <a:lvl3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3pPr>
            <a:lvl4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4pPr>
            <a:lvl5pPr algn="l" defTabSz="6858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2800">
                <a:solidFill>
                  <a:srgbClr val="7030A0"/>
                </a:solidFill>
                <a:latin typeface="Arial"/>
                <a:cs typeface="Arial"/>
              </a:rPr>
              <a:t>Der Probeunterricht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227D63-379D-4D0F-BBEB-36F96C53C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845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136525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de-DE" altLang="de-DE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</a:rPr>
              <a:t>  	Organisation</a:t>
            </a:r>
          </a:p>
          <a:p>
            <a:pPr algn="ctr" eaLnBrk="1" hangingPunct="1">
              <a:buFontTx/>
              <a:buNone/>
            </a:pPr>
            <a:endParaRPr lang="de-DE" altLang="de-DE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4788" lvl="3" indent="-40163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bayernweit einheitliche Aufgaben</a:t>
            </a:r>
          </a:p>
          <a:p>
            <a:pPr marL="1474788" lvl="3" indent="-40163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ausschließlich von Lehrern der Realschule durchgeführt</a:t>
            </a:r>
          </a:p>
          <a:p>
            <a:pPr marL="1474788" lvl="3" indent="-40163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</a:rPr>
              <a:t>drei aufeinanderfolgenden Tagen </a:t>
            </a:r>
          </a:p>
          <a:p>
            <a:pPr marL="1474788" lvl="3" indent="-40163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in den Fächern </a:t>
            </a:r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</a:rPr>
              <a:t>Mathematik</a:t>
            </a:r>
            <a:endParaRPr lang="de-DE" altLang="de-D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4788" lvl="3" indent="-401638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Kenntnisse der GS werden in </a:t>
            </a:r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</a:rPr>
              <a:t>schriftlicher</a:t>
            </a: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</a:rPr>
              <a:t>mündlicher</a:t>
            </a:r>
            <a:r>
              <a:rPr lang="de-DE" altLang="de-DE" sz="2000">
                <a:latin typeface="Arial" panose="020B0604020202020204" pitchFamily="34" charset="0"/>
                <a:cs typeface="Arial" panose="020B0604020202020204" pitchFamily="34" charset="0"/>
              </a:rPr>
              <a:t> Form abgeprüft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de-DE" altLang="de-D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de-DE" altLang="de-DE">
              <a:latin typeface="Times New Roman" panose="02020603050405020304" pitchFamily="18" charset="0"/>
            </a:endParaRPr>
          </a:p>
        </p:txBody>
      </p:sp>
      <p:grpSp>
        <p:nvGrpSpPr>
          <p:cNvPr id="21508" name="Group 3">
            <a:extLst>
              <a:ext uri="{FF2B5EF4-FFF2-40B4-BE49-F238E27FC236}">
                <a16:creationId xmlns:a16="http://schemas.microsoft.com/office/drawing/2014/main" id="{41497613-B2E3-4716-BA89-25F6963C085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838200"/>
            <a:ext cx="8280400" cy="71438"/>
            <a:chOff x="295" y="618"/>
            <a:chExt cx="5125" cy="181"/>
          </a:xfrm>
        </p:grpSpPr>
        <p:grpSp>
          <p:nvGrpSpPr>
            <p:cNvPr id="21509" name="Group 4">
              <a:extLst>
                <a:ext uri="{FF2B5EF4-FFF2-40B4-BE49-F238E27FC236}">
                  <a16:creationId xmlns:a16="http://schemas.microsoft.com/office/drawing/2014/main" id="{12DF2B51-A45C-440D-905B-51C6AE349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618"/>
              <a:ext cx="3855" cy="181"/>
              <a:chOff x="144" y="1680"/>
              <a:chExt cx="5424" cy="144"/>
            </a:xfrm>
          </p:grpSpPr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47DD4BB3-99E6-4776-93D0-67BAC2055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1680"/>
                <a:ext cx="1807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15CEDBCF-5B11-4228-A421-7560A3C38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80"/>
                <a:ext cx="1807" cy="1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577514F6-40B1-42CD-887E-299E78724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1680"/>
                <a:ext cx="1808" cy="1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>
                  <a:ea typeface="+mn-ea"/>
                  <a:cs typeface="ＭＳ Ｐゴシック" charset="0"/>
                </a:endParaRPr>
              </a:p>
            </p:txBody>
          </p:sp>
        </p:grpSp>
        <p:sp>
          <p:nvSpPr>
            <p:cNvPr id="21510" name="Rectangle 8">
              <a:extLst>
                <a:ext uri="{FF2B5EF4-FFF2-40B4-BE49-F238E27FC236}">
                  <a16:creationId xmlns:a16="http://schemas.microsoft.com/office/drawing/2014/main" id="{1904CB8B-B169-4EE4-BA94-929E18F81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618"/>
              <a:ext cx="1270" cy="1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92FECB0-0C77-3540-BAEA-D59DCB53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7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Staatliche Realschule Geretsried © 2026</a:t>
            </a:r>
            <a:endParaRPr lang="en-US" sz="700" cap="none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</p:bldLst>
  </p:timing>
</p:sld>
</file>

<file path=ppt/theme/theme1.xml><?xml version="1.0" encoding="utf-8"?>
<a:theme xmlns:a="http://schemas.openxmlformats.org/drawingml/2006/main" name="Rückblick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ED590BCC6E4445B1CE745A617235F1" ma:contentTypeVersion="18" ma:contentTypeDescription="Ein neues Dokument erstellen." ma:contentTypeScope="" ma:versionID="219a69c6d3fc4b8b5314ad4e7f3e47b6">
  <xsd:schema xmlns:xsd="http://www.w3.org/2001/XMLSchema" xmlns:xs="http://www.w3.org/2001/XMLSchema" xmlns:p="http://schemas.microsoft.com/office/2006/metadata/properties" xmlns:ns2="48d9bbb5-1338-4265-9dcb-2c0f0d6d57ee" xmlns:ns3="c55e8a7a-3ebf-44bf-9858-ab239595f5f2" targetNamespace="http://schemas.microsoft.com/office/2006/metadata/properties" ma:root="true" ma:fieldsID="4b4fefd6a7d7410a8068a37f9854b2bf" ns2:_="" ns3:_="">
    <xsd:import namespace="48d9bbb5-1338-4265-9dcb-2c0f0d6d57ee"/>
    <xsd:import namespace="c55e8a7a-3ebf-44bf-9858-ab239595f5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9bbb5-1338-4265-9dcb-2c0f0d6d57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fb0d2e28-39a4-4531-b933-784555f8a6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e8a7a-3ebf-44bf-9858-ab239595f5f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58d4d45-81a2-44a8-80ad-0493ae97b606}" ma:internalName="TaxCatchAll" ma:showField="CatchAllData" ma:web="c55e8a7a-3ebf-44bf-9858-ab239595f5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d9bbb5-1338-4265-9dcb-2c0f0d6d57ee">
      <Terms xmlns="http://schemas.microsoft.com/office/infopath/2007/PartnerControls"/>
    </lcf76f155ced4ddcb4097134ff3c332f>
    <TaxCatchAll xmlns="c55e8a7a-3ebf-44bf-9858-ab239595f5f2" xsi:nil="true"/>
  </documentManagement>
</p:properties>
</file>

<file path=customXml/itemProps1.xml><?xml version="1.0" encoding="utf-8"?>
<ds:datastoreItem xmlns:ds="http://schemas.openxmlformats.org/officeDocument/2006/customXml" ds:itemID="{B0CD3C2B-9CCE-47D8-ACD4-0C52FEA907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E69EAA-29C9-4080-A250-A86FEFC61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d9bbb5-1338-4265-9dcb-2c0f0d6d57ee"/>
    <ds:schemaRef ds:uri="c55e8a7a-3ebf-44bf-9858-ab239595f5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E5CA29-EFA1-4748-896F-F90BB22870B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d9bbb5-1338-4265-9dcb-2c0f0d6d57ee"/>
    <ds:schemaRef ds:uri="http://purl.org/dc/terms/"/>
    <ds:schemaRef ds:uri="http://schemas.openxmlformats.org/package/2006/metadata/core-properties"/>
    <ds:schemaRef ds:uri="c55e8a7a-3ebf-44bf-9858-ab239595f5f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744</Words>
  <Application>Microsoft Office PowerPoint</Application>
  <PresentationFormat>Bildschirmpräsentation (4:3)</PresentationFormat>
  <Paragraphs>140</Paragraphs>
  <Slides>22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Calibri Light</vt:lpstr>
      <vt:lpstr>Times New Roman</vt:lpstr>
      <vt:lpstr>Wingdings</vt:lpstr>
      <vt:lpstr>Rückblick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Probeunterricht: Wichtige Beurteilungskriterien</vt:lpstr>
      <vt:lpstr>Informationen zur Anmeldung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Unser Ziel</vt:lpstr>
    </vt:vector>
  </TitlesOfParts>
  <Company>RSFFB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R6 an der Realschule Geretsried</dc:title>
  <dc:creator>Klaus Markowski</dc:creator>
  <cp:lastModifiedBy>AvenarUl</cp:lastModifiedBy>
  <cp:revision>53</cp:revision>
  <cp:lastPrinted>2015-11-12T17:16:34Z</cp:lastPrinted>
  <dcterms:created xsi:type="dcterms:W3CDTF">2001-10-23T17:07:04Z</dcterms:created>
  <dcterms:modified xsi:type="dcterms:W3CDTF">2025-12-03T18:27:16Z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0x0101005BED590BCC6E4445B1CE745A617235F1</vt:lpwstr>
  </property>
  <property fmtid="{D5CDD505-2E9C-101B-9397-08002B2CF9AE}" pid="3" name="MediaServiceImageTags">
    <vt:lpwstr/>
  </property>
</Properties>
</file>